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0"/>
  </p:notesMasterIdLst>
  <p:sldIdLst>
    <p:sldId id="272" r:id="rId5"/>
    <p:sldId id="281" r:id="rId6"/>
    <p:sldId id="274" r:id="rId7"/>
    <p:sldId id="276" r:id="rId8"/>
    <p:sldId id="4577" r:id="rId9"/>
  </p:sldIdLst>
  <p:sldSz cx="9144000" cy="5143500" type="screen16x9"/>
  <p:notesSz cx="6858000" cy="9144000"/>
  <p:defaultTextStyle>
    <a:defPPr>
      <a:defRPr lang="en-US"/>
    </a:defPPr>
    <a:lvl1pPr marL="0" algn="l" defTabSz="408132" rtl="0" eaLnBrk="1" latinLnBrk="0" hangingPunct="1">
      <a:defRPr sz="1605" kern="1200">
        <a:solidFill>
          <a:schemeClr val="tx1"/>
        </a:solidFill>
        <a:latin typeface="+mn-lt"/>
        <a:ea typeface="+mn-ea"/>
        <a:cs typeface="+mn-cs"/>
      </a:defRPr>
    </a:lvl1pPr>
    <a:lvl2pPr marL="408132" algn="l" defTabSz="408132" rtl="0" eaLnBrk="1" latinLnBrk="0" hangingPunct="1">
      <a:defRPr sz="1605" kern="1200">
        <a:solidFill>
          <a:schemeClr val="tx1"/>
        </a:solidFill>
        <a:latin typeface="+mn-lt"/>
        <a:ea typeface="+mn-ea"/>
        <a:cs typeface="+mn-cs"/>
      </a:defRPr>
    </a:lvl2pPr>
    <a:lvl3pPr marL="816265" algn="l" defTabSz="408132" rtl="0" eaLnBrk="1" latinLnBrk="0" hangingPunct="1">
      <a:defRPr sz="1605" kern="1200">
        <a:solidFill>
          <a:schemeClr val="tx1"/>
        </a:solidFill>
        <a:latin typeface="+mn-lt"/>
        <a:ea typeface="+mn-ea"/>
        <a:cs typeface="+mn-cs"/>
      </a:defRPr>
    </a:lvl3pPr>
    <a:lvl4pPr marL="1224397" algn="l" defTabSz="408132" rtl="0" eaLnBrk="1" latinLnBrk="0" hangingPunct="1">
      <a:defRPr sz="1605" kern="1200">
        <a:solidFill>
          <a:schemeClr val="tx1"/>
        </a:solidFill>
        <a:latin typeface="+mn-lt"/>
        <a:ea typeface="+mn-ea"/>
        <a:cs typeface="+mn-cs"/>
      </a:defRPr>
    </a:lvl4pPr>
    <a:lvl5pPr marL="1632531" algn="l" defTabSz="408132" rtl="0" eaLnBrk="1" latinLnBrk="0" hangingPunct="1">
      <a:defRPr sz="1605" kern="1200">
        <a:solidFill>
          <a:schemeClr val="tx1"/>
        </a:solidFill>
        <a:latin typeface="+mn-lt"/>
        <a:ea typeface="+mn-ea"/>
        <a:cs typeface="+mn-cs"/>
      </a:defRPr>
    </a:lvl5pPr>
    <a:lvl6pPr marL="2040663" algn="l" defTabSz="408132" rtl="0" eaLnBrk="1" latinLnBrk="0" hangingPunct="1">
      <a:defRPr sz="1605" kern="1200">
        <a:solidFill>
          <a:schemeClr val="tx1"/>
        </a:solidFill>
        <a:latin typeface="+mn-lt"/>
        <a:ea typeface="+mn-ea"/>
        <a:cs typeface="+mn-cs"/>
      </a:defRPr>
    </a:lvl6pPr>
    <a:lvl7pPr marL="2448796" algn="l" defTabSz="408132" rtl="0" eaLnBrk="1" latinLnBrk="0" hangingPunct="1">
      <a:defRPr sz="1605" kern="1200">
        <a:solidFill>
          <a:schemeClr val="tx1"/>
        </a:solidFill>
        <a:latin typeface="+mn-lt"/>
        <a:ea typeface="+mn-ea"/>
        <a:cs typeface="+mn-cs"/>
      </a:defRPr>
    </a:lvl7pPr>
    <a:lvl8pPr marL="2856927" algn="l" defTabSz="408132" rtl="0" eaLnBrk="1" latinLnBrk="0" hangingPunct="1">
      <a:defRPr sz="1605" kern="1200">
        <a:solidFill>
          <a:schemeClr val="tx1"/>
        </a:solidFill>
        <a:latin typeface="+mn-lt"/>
        <a:ea typeface="+mn-ea"/>
        <a:cs typeface="+mn-cs"/>
      </a:defRPr>
    </a:lvl8pPr>
    <a:lvl9pPr marL="3265060" algn="l" defTabSz="408132" rtl="0" eaLnBrk="1" latinLnBrk="0" hangingPunct="1">
      <a:defRPr sz="16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2B594-FCB6-46A6-ADE1-503BA91C74D9}" v="8" dt="2021-08-16T06:35:48.418"/>
    <p1510:client id="{1467E313-7551-B484-D8F8-D8B2002645CD}" v="4" dt="2021-08-16T05:21:32.472"/>
    <p1510:client id="{8253553F-F702-CF87-0571-2EF0BD7D1746}" v="7" dt="2021-08-16T06:20:47.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4"/>
    <p:restoredTop sz="91435"/>
  </p:normalViewPr>
  <p:slideViewPr>
    <p:cSldViewPr snapToGrid="0">
      <p:cViewPr varScale="1">
        <p:scale>
          <a:sx n="137" d="100"/>
          <a:sy n="137" d="100"/>
        </p:scale>
        <p:origin x="59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endParaRPr lang="en-AU" altLang="zh-CN" sz="800" b="1" dirty="0">
            <a:effectLst/>
            <a:latin typeface="Calibri" panose="020F0502020204030204" pitchFamily="34" charset="0"/>
            <a:cs typeface="Arial" panose="020B0604020202020204" pitchFamily="34" charset="0"/>
          </a:endParaRPr>
        </a:p>
        <a:p>
          <a:r>
            <a:rPr lang="zh-CN" altLang="en-US" sz="800" b="1" dirty="0">
              <a:effectLst/>
              <a:latin typeface="Calibri" panose="020F0502020204030204" pitchFamily="34" charset="0"/>
              <a:cs typeface="Arial" panose="020B0604020202020204" pitchFamily="34" charset="0"/>
            </a:rPr>
            <a:t>为凯西市和区域交付基础设施进行合作和倡导 
</a:t>
          </a:r>
          <a:endParaRPr lang="en-AU" sz="800"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mj-lt"/>
            <a:buAutoNum type="arabicPeriod"/>
          </a:pPr>
          <a:r>
            <a:rPr lang="en-US" altLang="zh-CN" sz="700" dirty="0">
              <a:effectLst/>
              <a:latin typeface="Calibri" panose="020F0502020204030204" pitchFamily="34" charset="0"/>
              <a:cs typeface="Calibri" panose="020F0502020204030204" pitchFamily="34" charset="0"/>
            </a:rPr>
            <a:t>1.1 </a:t>
          </a:r>
          <a:r>
            <a:rPr lang="zh-CN" altLang="en-US" sz="700" dirty="0">
              <a:effectLst/>
              <a:latin typeface="Calibri" panose="020F0502020204030204" pitchFamily="34" charset="0"/>
              <a:cs typeface="Calibri" panose="020F0502020204030204" pitchFamily="34" charset="0"/>
            </a:rPr>
            <a:t>倡导州政府和联邦政府以及非政府及时交付基础设施，重点是：</a:t>
          </a:r>
          <a:r>
            <a:rPr lang="en-US" altLang="zh-CN" sz="700" dirty="0">
              <a:effectLst/>
              <a:latin typeface="Calibri" panose="020F0502020204030204" pitchFamily="34" charset="0"/>
              <a:cs typeface="Calibri" panose="020F0502020204030204" pitchFamily="34" charset="0"/>
            </a:rPr>
            <a:t>
- </a:t>
          </a:r>
          <a:r>
            <a:rPr lang="zh-CN" altLang="en-US" sz="700" dirty="0">
              <a:effectLst/>
              <a:latin typeface="Calibri" panose="020F0502020204030204" pitchFamily="34" charset="0"/>
              <a:cs typeface="Calibri" panose="020F0502020204030204" pitchFamily="34" charset="0"/>
            </a:rPr>
            <a:t>减少交通拥堵，改善公共和主动交通选择。
</a:t>
          </a:r>
          <a:r>
            <a:rPr lang="en-US" altLang="zh-CN" sz="700" dirty="0">
              <a:effectLst/>
              <a:latin typeface="Calibri" panose="020F0502020204030204" pitchFamily="34" charset="0"/>
              <a:cs typeface="Calibri" panose="020F0502020204030204" pitchFamily="34" charset="0"/>
            </a:rPr>
            <a:t>- </a:t>
          </a:r>
          <a:r>
            <a:rPr lang="zh-CN" altLang="en-US" sz="700" dirty="0">
              <a:effectLst/>
              <a:latin typeface="Calibri" panose="020F0502020204030204" pitchFamily="34" charset="0"/>
              <a:cs typeface="Calibri" panose="020F0502020204030204" pitchFamily="34" charset="0"/>
            </a:rPr>
            <a:t>将凯西社区与区域基础设施连接起来，如东南机场、克莱德（</a:t>
          </a:r>
          <a:r>
            <a:rPr lang="en-US" altLang="zh-CN" sz="700" dirty="0">
              <a:effectLst/>
              <a:latin typeface="Calibri" panose="020F0502020204030204" pitchFamily="34" charset="0"/>
              <a:cs typeface="Calibri" panose="020F0502020204030204" pitchFamily="34" charset="0"/>
            </a:rPr>
            <a:t>Clyde</a:t>
          </a:r>
          <a:r>
            <a:rPr lang="zh-CN" altLang="en-US" sz="700" dirty="0">
              <a:effectLst/>
              <a:latin typeface="Calibri" panose="020F0502020204030204" pitchFamily="34" charset="0"/>
              <a:cs typeface="Calibri" panose="020F0502020204030204" pitchFamily="34" charset="0"/>
            </a:rPr>
            <a:t>）区域公园、循环水管道、汤普森路（</a:t>
          </a:r>
          <a:r>
            <a:rPr lang="en-US" sz="700" dirty="0">
              <a:effectLst/>
              <a:latin typeface="Calibri" panose="020F0502020204030204" pitchFamily="34" charset="0"/>
              <a:ea typeface="Calibri" panose="020F0502020204030204" pitchFamily="34" charset="0"/>
              <a:cs typeface="Calibri" panose="020F0502020204030204" pitchFamily="34" charset="0"/>
            </a:rPr>
            <a:t>Thompsons Road</a:t>
          </a:r>
          <a:r>
            <a:rPr lang="zh-CN" altLang="en-US" sz="7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dirty="0">
              <a:effectLst/>
              <a:latin typeface="Calibri" panose="020F0502020204030204" pitchFamily="34" charset="0"/>
              <a:cs typeface="Calibri" panose="020F0502020204030204" pitchFamily="34" charset="0"/>
            </a:rPr>
            <a:t>、先进废物处理厂、丹德农（</a:t>
          </a:r>
          <a:r>
            <a:rPr lang="en-US" sz="700" dirty="0">
              <a:effectLst/>
              <a:latin typeface="Calibri" panose="020F0502020204030204" pitchFamily="34" charset="0"/>
              <a:ea typeface="Calibri" panose="020F0502020204030204" pitchFamily="34" charset="0"/>
              <a:cs typeface="Calibri" panose="020F0502020204030204" pitchFamily="34" charset="0"/>
            </a:rPr>
            <a:t>Dandenong</a:t>
          </a:r>
          <a:r>
            <a:rPr lang="zh-CN" altLang="en-US" sz="7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dirty="0">
              <a:effectLst/>
              <a:latin typeface="Calibri" panose="020F0502020204030204" pitchFamily="34" charset="0"/>
              <a:cs typeface="Calibri" panose="020F0502020204030204" pitchFamily="34" charset="0"/>
            </a:rPr>
            <a:t>矩形体育馆。</a:t>
          </a:r>
          <a:endParaRPr lang="en-AU" sz="7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zh-CN" altLang="en-US" sz="800" b="1" dirty="0">
              <a:effectLst/>
              <a:latin typeface="Calibri" panose="020F0502020204030204" pitchFamily="34" charset="0"/>
              <a:cs typeface="Arial" panose="020B0604020202020204" pitchFamily="34" charset="0"/>
            </a:rPr>
            <a:t>改进和利用数据，为基础设施决策提供信息</a:t>
          </a:r>
          <a:endParaRPr lang="en-AU" sz="800"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altLang="zh-CN" sz="700" dirty="0">
              <a:effectLst/>
              <a:latin typeface="Calibri" panose="020F0502020204030204" pitchFamily="34" charset="0"/>
              <a:cs typeface="Calibri" panose="020F0502020204030204" pitchFamily="34" charset="0"/>
            </a:rPr>
            <a:t>2.1 </a:t>
          </a:r>
          <a:r>
            <a:rPr lang="zh-CN" altLang="en-US" sz="700" dirty="0">
              <a:effectLst/>
              <a:latin typeface="Calibri" panose="020F0502020204030204" pitchFamily="34" charset="0"/>
              <a:cs typeface="Calibri" panose="020F0502020204030204" pitchFamily="34" charset="0"/>
            </a:rPr>
            <a:t>创建一个综合数据和信息平台，以了解当前和未来的服务、人口趋势和资产需求。</a:t>
          </a:r>
          <a:endParaRPr lang="en-AU" sz="7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altLang="zh-CN" sz="700" dirty="0">
              <a:effectLst/>
              <a:latin typeface="Calibri" panose="020F0502020204030204" pitchFamily="34" charset="0"/>
              <a:cs typeface="Calibri" panose="020F0502020204030204" pitchFamily="34" charset="0"/>
            </a:rPr>
            <a:t>1.2 </a:t>
          </a:r>
          <a:r>
            <a:rPr lang="zh-CN" altLang="en-US" sz="700" dirty="0">
              <a:effectLst/>
              <a:latin typeface="Calibri" panose="020F0502020204030204" pitchFamily="34" charset="0"/>
              <a:cs typeface="Calibri" panose="020F0502020204030204" pitchFamily="34" charset="0"/>
            </a:rPr>
            <a:t>利用创新的采购和筹资战略，更有效地交付和管理基础设施。</a:t>
          </a:r>
          <a:endParaRPr lang="en-AU" sz="7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US" altLang="zh-CN" sz="700" dirty="0">
              <a:effectLst/>
              <a:latin typeface="Calibri" panose="020F0502020204030204" pitchFamily="34" charset="0"/>
              <a:cs typeface="Calibri" panose="020F0502020204030204" pitchFamily="34" charset="0"/>
            </a:rPr>
            <a:t>1.3 </a:t>
          </a:r>
          <a:r>
            <a:rPr lang="zh-CN" altLang="en-US" sz="700" dirty="0">
              <a:effectLst/>
              <a:latin typeface="Calibri" panose="020F0502020204030204" pitchFamily="34" charset="0"/>
              <a:cs typeface="Calibri" panose="020F0502020204030204" pitchFamily="34" charset="0"/>
            </a:rPr>
            <a:t>与利益相关者合作，提供、维护、服务和管理我们的社区基础设施。</a:t>
          </a:r>
          <a:endParaRPr lang="en-AU" sz="70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altLang="zh-CN" sz="700" dirty="0">
              <a:effectLst/>
              <a:latin typeface="Calibri" panose="020F0502020204030204" pitchFamily="34" charset="0"/>
              <a:cs typeface="Calibri" panose="020F0502020204030204" pitchFamily="34" charset="0"/>
            </a:rPr>
            <a:t>2.2 </a:t>
          </a:r>
          <a:r>
            <a:rPr lang="zh-CN" altLang="en-US" sz="700" dirty="0">
              <a:effectLst/>
              <a:latin typeface="Calibri" panose="020F0502020204030204" pitchFamily="34" charset="0"/>
              <a:cs typeface="Calibri" panose="020F0502020204030204" pitchFamily="34" charset="0"/>
            </a:rPr>
            <a:t>利用技术来监测、评估和通知资产性能、管理和决策。</a:t>
          </a:r>
          <a:endParaRPr lang="en-AU" sz="7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altLang="zh-CN" sz="700" dirty="0">
              <a:effectLst/>
              <a:latin typeface="Calibri" panose="020F0502020204030204" pitchFamily="34" charset="0"/>
              <a:cs typeface="Calibri" panose="020F0502020204030204" pitchFamily="34" charset="0"/>
            </a:rPr>
            <a:t>2.3 </a:t>
          </a:r>
          <a:r>
            <a:rPr lang="zh-CN" altLang="en-US" sz="700" dirty="0">
              <a:effectLst/>
              <a:latin typeface="Calibri" panose="020F0502020204030204" pitchFamily="34" charset="0"/>
              <a:cs typeface="Calibri" panose="020F0502020204030204" pitchFamily="34" charset="0"/>
            </a:rPr>
            <a:t>利用社区反馈来支持基础设施的未来发展方向和推广。</a:t>
          </a:r>
          <a:endParaRPr lang="en-AU" sz="7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zh-CN" altLang="en-US" sz="800" b="1" dirty="0">
              <a:effectLst/>
              <a:latin typeface="Calibri" panose="020F0502020204030204" pitchFamily="34" charset="0"/>
              <a:cs typeface="Arial" panose="020B0604020202020204" pitchFamily="34" charset="0"/>
            </a:rPr>
            <a:t>振兴我们现有的基础设施和场所</a:t>
          </a:r>
          <a:endParaRPr lang="en-AU" sz="800"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altLang="zh-CN" sz="700" dirty="0">
              <a:effectLst/>
              <a:latin typeface="Calibri" panose="020F0502020204030204" pitchFamily="34" charset="0"/>
              <a:cs typeface="Calibri" panose="020F0502020204030204" pitchFamily="34" charset="0"/>
            </a:rPr>
            <a:t>3.1 </a:t>
          </a:r>
          <a:r>
            <a:rPr lang="zh-CN" altLang="en-US" sz="700" dirty="0">
              <a:effectLst/>
              <a:latin typeface="Calibri" panose="020F0502020204030204" pitchFamily="34" charset="0"/>
              <a:cs typeface="Calibri" panose="020F0502020204030204" pitchFamily="34" charset="0"/>
            </a:rPr>
            <a:t>制定和实施以地方为基础的振兴战略，以释放投资，促进经济增长，并为我们的社区创造良好的场所，优先考虑克兰本</a:t>
          </a:r>
          <a:r>
            <a:rPr lang="en-US" altLang="zh-CN" sz="700" dirty="0">
              <a:effectLst/>
              <a:latin typeface="Calibri" panose="020F0502020204030204" pitchFamily="34" charset="0"/>
              <a:cs typeface="Calibri" panose="020F0502020204030204" pitchFamily="34" charset="0"/>
            </a:rPr>
            <a:t> </a:t>
          </a:r>
          <a:r>
            <a:rPr lang="en-AU" altLang="zh-CN" sz="700" dirty="0">
              <a:effectLst/>
              <a:latin typeface="Calibri" panose="020F0502020204030204" pitchFamily="34" charset="0"/>
              <a:cs typeface="Calibri" panose="020F0502020204030204" pitchFamily="34" charset="0"/>
            </a:rPr>
            <a:t>(</a:t>
          </a:r>
          <a:r>
            <a:rPr lang="en-US" sz="700" dirty="0">
              <a:effectLst/>
              <a:latin typeface="Calibri" panose="020F0502020204030204" pitchFamily="34" charset="0"/>
              <a:ea typeface="Calibri" panose="020F0502020204030204" pitchFamily="34" charset="0"/>
              <a:cs typeface="Calibri" panose="020F0502020204030204" pitchFamily="34" charset="0"/>
            </a:rPr>
            <a:t>Cranbourne)</a:t>
          </a:r>
          <a:r>
            <a:rPr lang="zh-CN" altLang="en-US" sz="700" dirty="0">
              <a:effectLst/>
              <a:latin typeface="Calibri" panose="020F0502020204030204" pitchFamily="34" charset="0"/>
              <a:cs typeface="Calibri" panose="020F0502020204030204" pitchFamily="34" charset="0"/>
            </a:rPr>
            <a:t>、纳雷沃伦</a:t>
          </a:r>
          <a:r>
            <a:rPr lang="en-AU" altLang="zh-CN" sz="700" dirty="0">
              <a:effectLst/>
              <a:latin typeface="Calibri" panose="020F0502020204030204" pitchFamily="34" charset="0"/>
              <a:cs typeface="Calibri" panose="020F0502020204030204" pitchFamily="34" charset="0"/>
            </a:rPr>
            <a:t>(</a:t>
          </a:r>
          <a:r>
            <a:rPr lang="en-US" sz="700" dirty="0">
              <a:effectLst/>
              <a:latin typeface="Calibri" panose="020F0502020204030204" pitchFamily="34" charset="0"/>
              <a:ea typeface="Calibri" panose="020F0502020204030204" pitchFamily="34" charset="0"/>
              <a:cs typeface="Calibri" panose="020F0502020204030204" pitchFamily="34" charset="0"/>
            </a:rPr>
            <a:t>Narre Warren</a:t>
          </a:r>
          <a:r>
            <a:rPr lang="en-AU" altLang="zh-CN" sz="7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dirty="0">
              <a:effectLst/>
              <a:latin typeface="Calibri" panose="020F0502020204030204" pitchFamily="34" charset="0"/>
              <a:cs typeface="Calibri" panose="020F0502020204030204" pitchFamily="34" charset="0"/>
            </a:rPr>
            <a:t>、汉普顿公园</a:t>
          </a:r>
          <a:r>
            <a:rPr lang="en-US" altLang="zh-CN" sz="700" dirty="0">
              <a:effectLst/>
              <a:latin typeface="Calibri" panose="020F0502020204030204" pitchFamily="34" charset="0"/>
              <a:cs typeface="Calibri" panose="020F0502020204030204" pitchFamily="34" charset="0"/>
            </a:rPr>
            <a:t> </a:t>
          </a:r>
          <a:r>
            <a:rPr lang="en-AU" altLang="zh-CN" sz="700" dirty="0">
              <a:effectLst/>
              <a:latin typeface="Calibri" panose="020F0502020204030204" pitchFamily="34" charset="0"/>
              <a:cs typeface="Calibri" panose="020F0502020204030204" pitchFamily="34" charset="0"/>
            </a:rPr>
            <a:t>(</a:t>
          </a:r>
          <a:r>
            <a:rPr lang="en-US" sz="700" dirty="0">
              <a:effectLst/>
              <a:latin typeface="Calibri" panose="020F0502020204030204" pitchFamily="34" charset="0"/>
              <a:ea typeface="Calibri" panose="020F0502020204030204" pitchFamily="34" charset="0"/>
              <a:cs typeface="Calibri" panose="020F0502020204030204" pitchFamily="34" charset="0"/>
            </a:rPr>
            <a:t>Hampton Park) </a:t>
          </a:r>
          <a:r>
            <a:rPr lang="zh-CN" altLang="en-US" sz="700" dirty="0">
              <a:effectLst/>
              <a:latin typeface="Calibri" panose="020F0502020204030204" pitchFamily="34" charset="0"/>
              <a:cs typeface="Calibri" panose="020F0502020204030204" pitchFamily="34" charset="0"/>
            </a:rPr>
            <a:t>和贝里克活动中心 </a:t>
          </a:r>
          <a:r>
            <a:rPr lang="en-AU" altLang="zh-CN" sz="700" dirty="0">
              <a:effectLst/>
              <a:latin typeface="Calibri" panose="020F0502020204030204" pitchFamily="34" charset="0"/>
              <a:cs typeface="Calibri" panose="020F0502020204030204" pitchFamily="34" charset="0"/>
            </a:rPr>
            <a:t>(</a:t>
          </a:r>
          <a:r>
            <a:rPr lang="en-US" sz="700" dirty="0">
              <a:effectLst/>
              <a:latin typeface="Calibri" panose="020F0502020204030204" pitchFamily="34" charset="0"/>
              <a:ea typeface="Calibri" panose="020F0502020204030204" pitchFamily="34" charset="0"/>
              <a:cs typeface="Calibri" panose="020F0502020204030204" pitchFamily="34" charset="0"/>
            </a:rPr>
            <a:t>Berwick Activity </a:t>
          </a:r>
          <a:r>
            <a:rPr lang="en-US" sz="700" dirty="0" err="1">
              <a:effectLst/>
              <a:latin typeface="Calibri" panose="020F0502020204030204" pitchFamily="34" charset="0"/>
              <a:ea typeface="Calibri" panose="020F0502020204030204" pitchFamily="34" charset="0"/>
              <a:cs typeface="Calibri" panose="020F0502020204030204" pitchFamily="34" charset="0"/>
            </a:rPr>
            <a:t>Centres</a:t>
          </a:r>
          <a:r>
            <a:rPr lang="en-US" sz="7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dirty="0">
              <a:effectLst/>
              <a:latin typeface="Calibri" panose="020F0502020204030204" pitchFamily="34" charset="0"/>
              <a:ea typeface="Calibri" panose="020F0502020204030204" pitchFamily="34" charset="0"/>
              <a:cs typeface="Calibri" panose="020F0502020204030204" pitchFamily="34" charset="0"/>
            </a:rPr>
            <a:t>。</a:t>
          </a:r>
          <a:endParaRPr lang="en-AU" sz="7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US" altLang="zh-CN" sz="700" dirty="0">
              <a:effectLst/>
              <a:latin typeface="Calibri" panose="020F0502020204030204" pitchFamily="34" charset="0"/>
              <a:cs typeface="Calibri" panose="020F0502020204030204" pitchFamily="34" charset="0"/>
            </a:rPr>
            <a:t>3.2 </a:t>
          </a:r>
          <a:r>
            <a:rPr lang="zh-CN" altLang="en-US" sz="700" dirty="0">
              <a:effectLst/>
              <a:latin typeface="Calibri" panose="020F0502020204030204" pitchFamily="34" charset="0"/>
              <a:cs typeface="Calibri" panose="020F0502020204030204" pitchFamily="34" charset="0"/>
            </a:rPr>
            <a:t>有效管理基础设施的生命周期，确保其适应社区需求，物尽其用，服务标准连贯一致，适当合理化，并有效利用我们的资源。</a:t>
          </a:r>
          <a:endParaRPr lang="en-AU" sz="7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altLang="zh-CN" sz="700" dirty="0">
              <a:effectLst/>
              <a:latin typeface="Calibri" panose="020F0502020204030204" pitchFamily="34" charset="0"/>
              <a:cs typeface="Calibri" panose="020F0502020204030204" pitchFamily="34" charset="0"/>
            </a:rPr>
            <a:t>3.3 </a:t>
          </a:r>
          <a:r>
            <a:rPr lang="zh-CN" altLang="en-US" sz="700" dirty="0">
              <a:effectLst/>
              <a:latin typeface="Calibri" panose="020F0502020204030204" pitchFamily="34" charset="0"/>
              <a:cs typeface="Calibri" panose="020F0502020204030204" pitchFamily="34" charset="0"/>
            </a:rPr>
            <a:t>重新平衡基本建设工程的优先次序标准，投资于基础设施的升级、更新、重建或缺口，以改造我们现有的基础设施和场所。</a:t>
          </a:r>
          <a:endParaRPr lang="en-AU" sz="7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r>
            <a:rPr lang="zh-CN" altLang="en-US" sz="800" b="1" dirty="0">
              <a:effectLst/>
              <a:latin typeface="Calibri" panose="020F0502020204030204" pitchFamily="34" charset="0"/>
              <a:cs typeface="Calibri" panose="020F0502020204030204" pitchFamily="34" charset="0"/>
            </a:rPr>
            <a:t>提供可持续和有弹性的基础设施</a:t>
          </a:r>
          <a:endParaRPr lang="en-AU" sz="800"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l"/>
          <a:r>
            <a:rPr lang="en-US" altLang="zh-CN" dirty="0">
              <a:effectLst/>
              <a:latin typeface="Calibri" panose="020F0502020204030204" pitchFamily="34" charset="0"/>
              <a:cs typeface="Calibri" panose="020F0502020204030204" pitchFamily="34" charset="0"/>
            </a:rPr>
            <a:t>4.1 </a:t>
          </a:r>
          <a:r>
            <a:rPr lang="zh-CN" altLang="en-US" dirty="0">
              <a:effectLst/>
              <a:latin typeface="Calibri" panose="020F0502020204030204" pitchFamily="34" charset="0"/>
              <a:cs typeface="Calibri" panose="020F0502020204030204" pitchFamily="34" charset="0"/>
            </a:rPr>
            <a:t>提供碳中和并支持循环经济的基础设施。</a:t>
          </a:r>
          <a:endParaRPr lang="en-AU"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l"/>
          <a:r>
            <a:rPr lang="en-US" altLang="zh-CN" dirty="0">
              <a:effectLst/>
              <a:latin typeface="Calibri" panose="020F0502020204030204" pitchFamily="34" charset="0"/>
              <a:cs typeface="Calibri" panose="020F0502020204030204" pitchFamily="34" charset="0"/>
            </a:rPr>
            <a:t>4.2 </a:t>
          </a:r>
          <a:r>
            <a:rPr lang="zh-CN" altLang="en-US" dirty="0">
              <a:effectLst/>
              <a:latin typeface="Calibri" panose="020F0502020204030204" pitchFamily="34" charset="0"/>
              <a:cs typeface="Calibri" panose="020F0502020204030204" pitchFamily="34" charset="0"/>
            </a:rPr>
            <a:t>确保基础设施能够抵御气候变化的影响，重点是雨水、前滩和城市森林。</a:t>
          </a:r>
          <a:endParaRPr lang="en-AU"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l"/>
          <a:r>
            <a:rPr lang="en-US" altLang="zh-CN" dirty="0">
              <a:effectLst/>
              <a:latin typeface="Calibri" panose="020F0502020204030204" pitchFamily="34" charset="0"/>
              <a:cs typeface="Calibri" panose="020F0502020204030204" pitchFamily="34" charset="0"/>
            </a:rPr>
            <a:t>4.3 </a:t>
          </a:r>
          <a:r>
            <a:rPr lang="zh-CN" altLang="en-US" dirty="0">
              <a:effectLst/>
              <a:latin typeface="Calibri" panose="020F0502020204030204" pitchFamily="34" charset="0"/>
              <a:cs typeface="Calibri" panose="020F0502020204030204" pitchFamily="34" charset="0"/>
            </a:rPr>
            <a:t>在城市领域中创建一个综合绿色和蓝色基础设施处于前沿的城市。</a:t>
          </a:r>
          <a:endParaRPr lang="en-AU"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5B4CF2A3-AD30-4D93-B28C-A8AB0C919F3D}">
      <dgm:prSet phldrT="[Text]"/>
      <dgm:spPr/>
      <dgm:t>
        <a:bodyPr/>
        <a:lstStyle/>
        <a:p>
          <a:pPr algn="l"/>
          <a:r>
            <a:rPr lang="en-US" altLang="zh-CN" dirty="0">
              <a:effectLst/>
              <a:latin typeface="Calibri" panose="020F0502020204030204" pitchFamily="34" charset="0"/>
              <a:cs typeface="Calibri" panose="020F0502020204030204" pitchFamily="34" charset="0"/>
            </a:rPr>
            <a:t>4.4 </a:t>
          </a:r>
          <a:r>
            <a:rPr lang="zh-CN" altLang="en-US" dirty="0">
              <a:effectLst/>
              <a:latin typeface="Calibri" panose="020F0502020204030204" pitchFamily="34" charset="0"/>
              <a:cs typeface="Calibri" panose="020F0502020204030204" pitchFamily="34" charset="0"/>
            </a:rPr>
            <a:t>未来注重通过材料选择、临时和模块化设施、提前交付、利用他人拥有的设施等，尝试不同的方式来交付基础设施。</a:t>
          </a:r>
          <a:endParaRPr lang="en-AU" dirty="0"/>
        </a:p>
      </dgm:t>
    </dgm:pt>
    <dgm:pt modelId="{1645AE55-DDC0-4CD0-BBC6-2544494B8950}" type="parTrans" cxnId="{B784F9D1-4C4C-485F-949D-9D840D594716}">
      <dgm:prSet/>
      <dgm:spPr/>
      <dgm:t>
        <a:bodyPr/>
        <a:lstStyle/>
        <a:p>
          <a:endParaRPr lang="en-AU"/>
        </a:p>
      </dgm:t>
    </dgm:pt>
    <dgm:pt modelId="{767B0B96-09F0-4946-9873-4446F566AB63}" type="sibTrans" cxnId="{B784F9D1-4C4C-485F-949D-9D840D594716}">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4" custScaleX="253750" custScaleY="100806" custLinFactNeighborX="-375" custLinFactNeighborY="-14942"/>
      <dgm:spPr/>
    </dgm:pt>
    <dgm:pt modelId="{616A679E-C9DE-4149-9CF1-5EED455FD6C1}" type="pres">
      <dgm:prSet presAssocID="{E41ACC00-7576-4EF9-A0D8-64F7F623443B}" presName="rootConnector" presStyleLbl="node1" presStyleIdx="0" presStyleCnt="4"/>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3"/>
      <dgm:spPr/>
    </dgm:pt>
    <dgm:pt modelId="{79B04F3A-93F5-4C1F-81FE-AD316775360D}" type="pres">
      <dgm:prSet presAssocID="{63D0A4F4-D799-410A-9A5A-BEF688197652}" presName="childText" presStyleLbl="bgAcc1" presStyleIdx="0" presStyleCnt="13" custScaleX="261130" custScaleY="379867">
        <dgm:presLayoutVars>
          <dgm:bulletEnabled val="1"/>
        </dgm:presLayoutVars>
      </dgm:prSet>
      <dgm:spPr/>
    </dgm:pt>
    <dgm:pt modelId="{F6C89242-AAFE-493D-9F10-93D5A1DDD7BF}" type="pres">
      <dgm:prSet presAssocID="{76B19F45-1F54-4E8F-B438-02617CB12C35}" presName="Name13" presStyleLbl="parChTrans1D2" presStyleIdx="1" presStyleCnt="13"/>
      <dgm:spPr/>
    </dgm:pt>
    <dgm:pt modelId="{D90C0EF4-CDA0-4707-84EE-725EBC135353}" type="pres">
      <dgm:prSet presAssocID="{61D5CBAD-99A2-4277-B932-4D8AE3AB68FF}" presName="childText" presStyleLbl="bgAcc1" presStyleIdx="1" presStyleCnt="13" custScaleX="256554" custScaleY="126522">
        <dgm:presLayoutVars>
          <dgm:bulletEnabled val="1"/>
        </dgm:presLayoutVars>
      </dgm:prSet>
      <dgm:spPr/>
    </dgm:pt>
    <dgm:pt modelId="{1D442257-A924-45DF-A11B-167F89EC76FB}" type="pres">
      <dgm:prSet presAssocID="{75DAE9C5-BBE1-4FD3-ADEB-59714C923FEB}" presName="Name13" presStyleLbl="parChTrans1D2" presStyleIdx="2" presStyleCnt="13"/>
      <dgm:spPr/>
    </dgm:pt>
    <dgm:pt modelId="{58D8B7E2-E3A8-4B44-9C48-5E317CC7DB72}" type="pres">
      <dgm:prSet presAssocID="{CA09636C-7F22-41BE-9E59-62C63BF41D32}" presName="childText" presStyleLbl="bgAcc1" presStyleIdx="2" presStyleCnt="13" custScaleX="263619" custScaleY="11380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4" custScaleX="249041" custScaleY="100806" custLinFactNeighborX="-3106" custLinFactNeighborY="-13373"/>
      <dgm:spPr/>
    </dgm:pt>
    <dgm:pt modelId="{6605F1FD-7EB9-48FE-862F-5C53909BA8CA}" type="pres">
      <dgm:prSet presAssocID="{2146C56D-B601-4D01-8241-A7ADADE31A1C}" presName="rootConnector" presStyleLbl="node1" presStyleIdx="1" presStyleCnt="4"/>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3"/>
      <dgm:spPr/>
    </dgm:pt>
    <dgm:pt modelId="{3493852A-3918-4CBF-A909-FEAD4E51EF11}" type="pres">
      <dgm:prSet presAssocID="{7B42BAF5-D05D-4F75-AC6C-34F1B55324C8}" presName="childText" presStyleLbl="bgAcc1" presStyleIdx="3" presStyleCnt="13" custScaleX="238702" custScaleY="183083">
        <dgm:presLayoutVars>
          <dgm:bulletEnabled val="1"/>
        </dgm:presLayoutVars>
      </dgm:prSet>
      <dgm:spPr/>
    </dgm:pt>
    <dgm:pt modelId="{F36FFD2C-0EFF-4A48-81CE-167303AA2739}" type="pres">
      <dgm:prSet presAssocID="{BB40EC09-1031-4EB6-AEE9-8BC3EB8F47FA}" presName="Name13" presStyleLbl="parChTrans1D2" presStyleIdx="4" presStyleCnt="13"/>
      <dgm:spPr/>
    </dgm:pt>
    <dgm:pt modelId="{9436352B-A3D5-4693-92AD-F5BCEE23D5DC}" type="pres">
      <dgm:prSet presAssocID="{CF4F6BD8-3C59-4A18-A737-747AC34890D2}" presName="childText" presStyleLbl="bgAcc1" presStyleIdx="4" presStyleCnt="13" custScaleX="238987" custScaleY="173708">
        <dgm:presLayoutVars>
          <dgm:bulletEnabled val="1"/>
        </dgm:presLayoutVars>
      </dgm:prSet>
      <dgm:spPr/>
    </dgm:pt>
    <dgm:pt modelId="{DCB71082-82FD-4BC1-A118-8D5B1F93BEAB}" type="pres">
      <dgm:prSet presAssocID="{B22C7F41-5CE2-4CB0-BE3D-87B01C2FBD2E}" presName="Name13" presStyleLbl="parChTrans1D2" presStyleIdx="5" presStyleCnt="13"/>
      <dgm:spPr/>
    </dgm:pt>
    <dgm:pt modelId="{9693BA54-D358-4DDC-89DF-34E6F8FEB8CF}" type="pres">
      <dgm:prSet presAssocID="{4DBB9683-C536-4F03-B900-E8CEA53DF7BC}" presName="childText" presStyleLbl="bgAcc1" presStyleIdx="5" presStyleCnt="13" custScaleX="238987" custScaleY="128598">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4" custScaleX="254798" custScaleY="100806" custLinFactNeighborX="2452" custLinFactNeighborY="-11520"/>
      <dgm:spPr/>
    </dgm:pt>
    <dgm:pt modelId="{54256F9F-BEF5-4693-BCA8-42CEEEE3B424}" type="pres">
      <dgm:prSet presAssocID="{C2095B14-7FD3-4636-B2F4-77B4747B10E8}" presName="rootConnector" presStyleLbl="node1" presStyleIdx="2" presStyleCnt="4"/>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3"/>
      <dgm:spPr/>
    </dgm:pt>
    <dgm:pt modelId="{F4E0CA0D-11CB-4BE8-9183-9D427CE7E325}" type="pres">
      <dgm:prSet presAssocID="{C13F083C-A95B-41AA-85E2-578D3CFC3332}" presName="childText" presStyleLbl="bgAcc1" presStyleIdx="6" presStyleCnt="13" custScaleX="258452" custScaleY="250467">
        <dgm:presLayoutVars>
          <dgm:bulletEnabled val="1"/>
        </dgm:presLayoutVars>
      </dgm:prSet>
      <dgm:spPr/>
    </dgm:pt>
    <dgm:pt modelId="{67598C4F-FB10-4EFE-AFD5-3DC90E91EC70}" type="pres">
      <dgm:prSet presAssocID="{2BBD62AB-2FAC-4E5E-B691-165FBAE6E632}" presName="Name13" presStyleLbl="parChTrans1D2" presStyleIdx="7" presStyleCnt="13"/>
      <dgm:spPr/>
    </dgm:pt>
    <dgm:pt modelId="{54FEA440-25B3-4BC2-A9FE-E45C820E28A6}" type="pres">
      <dgm:prSet presAssocID="{29E8233D-FDF3-44F2-998A-DF72FBCA9E7F}" presName="childText" presStyleLbl="bgAcc1" presStyleIdx="7" presStyleCnt="13" custScaleX="260327" custScaleY="203837">
        <dgm:presLayoutVars>
          <dgm:bulletEnabled val="1"/>
        </dgm:presLayoutVars>
      </dgm:prSet>
      <dgm:spPr/>
    </dgm:pt>
    <dgm:pt modelId="{E96E91F2-45C5-4C6F-B83D-68F7E7D0C19C}" type="pres">
      <dgm:prSet presAssocID="{08C159A9-7F95-4CD6-BBD3-7653611DF637}" presName="Name13" presStyleLbl="parChTrans1D2" presStyleIdx="8" presStyleCnt="13"/>
      <dgm:spPr/>
    </dgm:pt>
    <dgm:pt modelId="{0C464BB0-5E5D-4CA1-8360-926242837361}" type="pres">
      <dgm:prSet presAssocID="{6545FFC8-D6ED-4745-804E-71C09432635D}" presName="childText" presStyleLbl="bgAcc1" presStyleIdx="8" presStyleCnt="13" custScaleX="260216" custScaleY="177183">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4" custScaleX="240164" custScaleY="100806" custLinFactNeighborX="306" custLinFactNeighborY="-12969"/>
      <dgm:spPr/>
    </dgm:pt>
    <dgm:pt modelId="{EE25C9D2-4625-42ED-BFC1-F876F03EEEF0}" type="pres">
      <dgm:prSet presAssocID="{66082CBE-E392-459D-8EE3-2DB7A4857508}" presName="rootConnector" presStyleLbl="node1" presStyleIdx="3" presStyleCnt="4"/>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9" presStyleCnt="13"/>
      <dgm:spPr/>
    </dgm:pt>
    <dgm:pt modelId="{0602F1AD-273D-41FE-9400-0E9ACFDB050E}" type="pres">
      <dgm:prSet presAssocID="{2D413BD3-04DE-4F5E-9679-4D335DE47976}" presName="childText" presStyleLbl="bgAcc1" presStyleIdx="9" presStyleCnt="13" custScaleX="233275" custScaleY="130733">
        <dgm:presLayoutVars>
          <dgm:bulletEnabled val="1"/>
        </dgm:presLayoutVars>
      </dgm:prSet>
      <dgm:spPr/>
    </dgm:pt>
    <dgm:pt modelId="{A9095F55-5DC0-4122-B5B7-65849DE3087F}" type="pres">
      <dgm:prSet presAssocID="{03A3C41D-2A52-4AD6-865A-F63D0EAB01F7}" presName="Name13" presStyleLbl="parChTrans1D2" presStyleIdx="10" presStyleCnt="13"/>
      <dgm:spPr/>
    </dgm:pt>
    <dgm:pt modelId="{8DEFAB2B-8225-4C0A-ABF0-B99C91493608}" type="pres">
      <dgm:prSet presAssocID="{76CEDD40-B011-4C28-97F1-7BCAD8476D39}" presName="childText" presStyleLbl="bgAcc1" presStyleIdx="10" presStyleCnt="13" custScaleX="238372" custScaleY="153322">
        <dgm:presLayoutVars>
          <dgm:bulletEnabled val="1"/>
        </dgm:presLayoutVars>
      </dgm:prSet>
      <dgm:spPr/>
    </dgm:pt>
    <dgm:pt modelId="{EB6EBD5A-C704-45D5-BFDC-89AF46D361D4}" type="pres">
      <dgm:prSet presAssocID="{F7ED5B27-8CD7-4411-82E3-6656E08A8F43}" presName="Name13" presStyleLbl="parChTrans1D2" presStyleIdx="11" presStyleCnt="13"/>
      <dgm:spPr/>
    </dgm:pt>
    <dgm:pt modelId="{09D4ABF1-C5EC-4A00-A5B0-0F080255E5E8}" type="pres">
      <dgm:prSet presAssocID="{A8F64390-EED8-46EE-84FD-8F67FD807A44}" presName="childText" presStyleLbl="bgAcc1" presStyleIdx="11" presStyleCnt="13" custScaleX="243366" custScaleY="167417">
        <dgm:presLayoutVars>
          <dgm:bulletEnabled val="1"/>
        </dgm:presLayoutVars>
      </dgm:prSet>
      <dgm:spPr/>
    </dgm:pt>
    <dgm:pt modelId="{7B437F07-6995-4909-8067-BF2E039DDA30}" type="pres">
      <dgm:prSet presAssocID="{1645AE55-DDC0-4CD0-BBC6-2544494B8950}" presName="Name13" presStyleLbl="parChTrans1D2" presStyleIdx="12" presStyleCnt="13"/>
      <dgm:spPr/>
    </dgm:pt>
    <dgm:pt modelId="{B47B299B-DFC1-45E8-BA96-30063A5D6408}" type="pres">
      <dgm:prSet presAssocID="{5B4CF2A3-AD30-4D93-B28C-A8AB0C919F3D}" presName="childText" presStyleLbl="bgAcc1" presStyleIdx="12" presStyleCnt="13" custScaleX="241893" custScaleY="200099">
        <dgm:presLayoutVars>
          <dgm:bulletEnabled val="1"/>
        </dgm:presLayoutVars>
      </dgm:prSet>
      <dgm:spPr/>
    </dgm:pt>
  </dgm:ptLst>
  <dgm:cxnLst>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B784F9D1-4C4C-485F-949D-9D840D594716}" srcId="{66082CBE-E392-459D-8EE3-2DB7A4857508}" destId="{5B4CF2A3-AD30-4D93-B28C-A8AB0C919F3D}" srcOrd="3" destOrd="0" parTransId="{1645AE55-DDC0-4CD0-BBC6-2544494B8950}" sibTransId="{767B0B96-09F0-4946-9873-4446F566AB6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ED9DA0DA-4885-4287-9758-C973E59BBF39}" type="presOf" srcId="{5B4CF2A3-AD30-4D93-B28C-A8AB0C919F3D}" destId="{B47B299B-DFC1-45E8-BA96-30063A5D6408}"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7F96C2EC-FB34-41CA-8E92-89CC0779D176}" type="presOf" srcId="{1645AE55-DDC0-4CD0-BBC6-2544494B8950}" destId="{7B437F07-6995-4909-8067-BF2E039DDA30}"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9F8712E-5CC0-4C80-AC38-D71F9188EC09}" type="presParOf" srcId="{A2E0112D-CD15-4D98-BAD6-7F9CBA461D81}" destId="{7B437F07-6995-4909-8067-BF2E039DDA30}" srcOrd="6" destOrd="0" presId="urn:microsoft.com/office/officeart/2005/8/layout/hierarchy3"/>
    <dgm:cxn modelId="{9ADAE6B3-A934-4534-A688-A69428E7B1BA}" type="presParOf" srcId="{A2E0112D-CD15-4D98-BAD6-7F9CBA461D81}" destId="{B47B299B-DFC1-45E8-BA96-30063A5D6408}"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AU"/>
        </a:p>
      </dgm:t>
    </dgm:pt>
    <dgm:pt modelId="{E41ACC00-7576-4EF9-A0D8-64F7F623443B}">
      <dgm:prSet phldrT="[Text]" custT="1"/>
      <dgm:spPr/>
      <dgm:t>
        <a:bodyPr/>
        <a:lstStyle/>
        <a:p>
          <a:r>
            <a:rPr lang="zh-CN" altLang="en-US" sz="800" b="1" dirty="0"/>
            <a:t>做好投资准备</a:t>
          </a:r>
          <a:endParaRPr lang="en-AU" sz="800"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r>
            <a:rPr lang="en-US" altLang="zh-CN" sz="700" dirty="0"/>
            <a:t>1.1. </a:t>
          </a:r>
          <a:r>
            <a:rPr lang="zh-CN" altLang="en-US" sz="700" dirty="0"/>
            <a:t>建立并维持投资便利化和商业发展服务，支持凯西市企业和潜在投资者轻松驾驭政府程序。
</a:t>
          </a:r>
          <a:endParaRPr lang="en-AU" sz="7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zh-CN" altLang="en-US" sz="800" b="1" dirty="0"/>
            <a:t>振兴和保护就业用地和场所</a:t>
          </a:r>
          <a:endParaRPr lang="en-AU" sz="800"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altLang="zh-CN" sz="700" dirty="0"/>
            <a:t>2.1. </a:t>
          </a:r>
          <a:r>
            <a:rPr lang="zh-CN" altLang="en-US" sz="700" dirty="0"/>
            <a:t>制定和实施以地方为基础的振兴战略，以释放投资，促进经济增长，并为我们的社区创造良好的场所。
</a:t>
          </a:r>
          <a:endParaRPr lang="en-AU" sz="7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altLang="zh-CN" sz="700" dirty="0"/>
            <a:t>1.2.</a:t>
          </a:r>
          <a:r>
            <a:rPr lang="zh-CN" altLang="en-US" sz="700" dirty="0"/>
            <a:t>为增加投资和基础设施，调查市政厅如何吸引新的企业并建立伙伴关系。
</a:t>
          </a:r>
          <a:endParaRPr lang="en-AU" sz="700" b="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6A4AD88C-2FE5-40B1-ACBC-B3C2FBCEAAB7}">
      <dgm:prSet phldrT="[Text]" custT="1"/>
      <dgm:spPr/>
      <dgm:t>
        <a:bodyPr/>
        <a:lstStyle/>
        <a:p>
          <a:pPr algn="l"/>
          <a:r>
            <a:rPr lang="en-US" altLang="zh-CN" sz="700" dirty="0"/>
            <a:t>1.3. </a:t>
          </a:r>
          <a:r>
            <a:rPr lang="zh-CN" altLang="en-US" sz="700" dirty="0"/>
            <a:t>提高整个组织的数据透明度和质量，使市政厅和社区能够做出更明智、更实时的决定。
</a:t>
          </a:r>
          <a:endParaRPr lang="en-AU" sz="700" dirty="0"/>
        </a:p>
      </dgm:t>
    </dgm:pt>
    <dgm:pt modelId="{E74F823C-88AC-4FFF-AA00-DE371C1C90C1}" type="parTrans" cxnId="{18E6F16F-3A69-41D5-9F0B-16A94A39FF6C}">
      <dgm:prSet/>
      <dgm:spPr/>
      <dgm:t>
        <a:bodyPr/>
        <a:lstStyle/>
        <a:p>
          <a:endParaRPr lang="en-AU"/>
        </a:p>
      </dgm:t>
    </dgm:pt>
    <dgm:pt modelId="{EE8421A8-3051-4362-9A2E-27F49E68D0A7}" type="sibTrans" cxnId="{18E6F16F-3A69-41D5-9F0B-16A94A39FF6C}">
      <dgm:prSet/>
      <dgm:spPr/>
      <dgm:t>
        <a:bodyPr/>
        <a:lstStyle/>
        <a:p>
          <a:endParaRPr lang="en-AU"/>
        </a:p>
      </dgm:t>
    </dgm:pt>
    <dgm:pt modelId="{CF4F6BD8-3C59-4A18-A737-747AC34890D2}">
      <dgm:prSet phldrT="[Text]" custT="1"/>
      <dgm:spPr/>
      <dgm:t>
        <a:bodyPr/>
        <a:lstStyle/>
        <a:p>
          <a:pPr algn="l"/>
          <a:r>
            <a:rPr lang="en-US" altLang="zh-CN" sz="700" dirty="0"/>
            <a:t>2.2. </a:t>
          </a:r>
          <a:r>
            <a:rPr lang="zh-CN" altLang="en-US" sz="700" dirty="0"/>
            <a:t>与土地所有者、开发商、邻近的市政厅和州政府合作，及时提供互通和充足的就业用地。
</a:t>
          </a:r>
          <a:endParaRPr lang="en-AU" sz="7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AU" sz="700" dirty="0"/>
            <a:t>2.3. </a:t>
          </a:r>
          <a:r>
            <a:rPr lang="zh-CN" altLang="en-US" sz="700" dirty="0"/>
            <a:t>支持当地企业和组织在家里或在当地社区创建 适合</a:t>
          </a:r>
          <a:r>
            <a:rPr lang="en-US" altLang="zh-CN" sz="700" dirty="0"/>
            <a:t>“</a:t>
          </a:r>
          <a:r>
            <a:rPr lang="zh-CN" altLang="en-US" sz="700" dirty="0"/>
            <a:t>远程办公 </a:t>
          </a:r>
          <a:r>
            <a:rPr lang="en-US" altLang="zh-CN" sz="700" dirty="0"/>
            <a:t>”</a:t>
          </a:r>
          <a:r>
            <a:rPr lang="zh-CN" altLang="en-US" sz="700" dirty="0"/>
            <a:t>的场所，留住在凯西市办公的人士。</a:t>
          </a:r>
          <a:endParaRPr lang="en-AU" sz="7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zh-CN" altLang="en-US" sz="800" b="1" dirty="0"/>
            <a:t>创新当前的战略部门，发展新兴部门</a:t>
          </a:r>
          <a:endParaRPr lang="en-AU" sz="800"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altLang="zh-CN" sz="700" dirty="0"/>
            <a:t>3.1. </a:t>
          </a:r>
          <a:r>
            <a:rPr lang="zh-CN" altLang="en-US" sz="700" dirty="0"/>
            <a:t>培育创新、创业和初创企业的生态系统，提高企业的抗风险能力。
</a:t>
          </a:r>
          <a:endParaRPr lang="en-AU" sz="7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US" altLang="zh-CN" sz="700" dirty="0"/>
            <a:t>3.2. </a:t>
          </a:r>
          <a:r>
            <a:rPr lang="zh-CN" altLang="en-US" sz="700" dirty="0"/>
            <a:t>支持新兴技术部门的发展，包括生物技术、医疗技术、气候基础设施、工程和先进制造业。
</a:t>
          </a:r>
          <a:endParaRPr lang="en-AU" sz="7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AU" sz="700" dirty="0"/>
            <a:t>3.3. </a:t>
          </a:r>
          <a:r>
            <a:rPr lang="zh-CN" altLang="en-US" sz="700" dirty="0"/>
            <a:t>协调当地建筑、开发和建设部门与维多利亚州政府的大型住房建设倡议之间的积极互动。</a:t>
          </a:r>
          <a:endParaRPr lang="en-AU" sz="7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a:r>
            <a:rPr lang="en-US" altLang="zh-CN" sz="700" dirty="0"/>
            <a:t>3.4. </a:t>
          </a:r>
          <a:r>
            <a:rPr lang="zh-CN" altLang="en-US" sz="700" dirty="0"/>
            <a:t>通过实施文化旅游战略，将邦吉尔广场（</a:t>
          </a:r>
          <a:r>
            <a:rPr lang="en-AU" sz="700" dirty="0" err="1"/>
            <a:t>Bunjil</a:t>
          </a:r>
          <a:r>
            <a:rPr lang="en-AU" sz="700" dirty="0"/>
            <a:t> Place</a:t>
          </a:r>
          <a:r>
            <a:rPr lang="zh-CN" altLang="en-US" sz="700" dirty="0"/>
            <a:t>）定位为澳大利亚的主要艺术目的地。</a:t>
          </a:r>
          <a:endParaRPr lang="en-AU" sz="700" dirty="0"/>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DE529B5B-9679-4430-A19B-DBFF47F0E324}">
      <dgm:prSet phldrT="[Text]" custT="1"/>
      <dgm:spPr/>
      <dgm:t>
        <a:bodyPr lIns="0" tIns="0" rIns="0" bIns="0" anchor="ctr" anchorCtr="0"/>
        <a:lstStyle/>
        <a:p>
          <a:pPr algn="l"/>
          <a:r>
            <a:rPr lang="en-US" altLang="zh-CN" sz="700" dirty="0"/>
            <a:t>3.5. </a:t>
          </a:r>
          <a:r>
            <a:rPr lang="zh-CN" altLang="en-US" sz="700" dirty="0"/>
            <a:t>与精英体育俱乐部合作，在当地举办大型体育活动。</a:t>
          </a:r>
          <a:endParaRPr lang="en-AU" sz="700" dirty="0"/>
        </a:p>
      </dgm:t>
    </dgm:pt>
    <dgm:pt modelId="{FF5C366B-00E6-4327-B72B-06CED3E3EF15}" type="parTrans" cxnId="{804849C9-709A-4698-A159-7FCB1DA85BF7}">
      <dgm:prSet/>
      <dgm:spPr/>
      <dgm:t>
        <a:bodyPr/>
        <a:lstStyle/>
        <a:p>
          <a:endParaRPr lang="en-AU"/>
        </a:p>
      </dgm:t>
    </dgm:pt>
    <dgm:pt modelId="{2ECBEB66-17FB-4C8E-B551-8D461249A12A}" type="sibTrans" cxnId="{804849C9-709A-4698-A159-7FCB1DA85BF7}">
      <dgm:prSet/>
      <dgm:spPr/>
      <dgm:t>
        <a:bodyPr/>
        <a:lstStyle/>
        <a:p>
          <a:endParaRPr lang="en-AU"/>
        </a:p>
      </dgm:t>
    </dgm:pt>
    <dgm:pt modelId="{8B979673-5B4A-45B4-B5B5-3377B0D5F8A5}">
      <dgm:prSet phldrT="[Text]" custT="1"/>
      <dgm:spPr/>
      <dgm:t>
        <a:bodyPr lIns="0" tIns="0" rIns="0" bIns="0" anchor="ctr" anchorCtr="0"/>
        <a:lstStyle/>
        <a:p>
          <a:pPr algn="l"/>
          <a:r>
            <a:rPr lang="en-US" altLang="zh-CN" sz="700" dirty="0"/>
            <a:t>3.6. </a:t>
          </a:r>
          <a:r>
            <a:rPr lang="zh-CN" altLang="en-US" sz="700" dirty="0"/>
            <a:t>实施工作计划，支持现有企业的发展和保留。</a:t>
          </a:r>
          <a:endParaRPr lang="en-AU" sz="700" dirty="0"/>
        </a:p>
      </dgm:t>
    </dgm:pt>
    <dgm:pt modelId="{E212F87A-D172-4146-9FBA-BA856A03BDFA}" type="parTrans" cxnId="{E7530897-49FB-4F80-B1FD-40CFE8DD7AE2}">
      <dgm:prSet/>
      <dgm:spPr/>
      <dgm:t>
        <a:bodyPr/>
        <a:lstStyle/>
        <a:p>
          <a:endParaRPr lang="en-AU"/>
        </a:p>
      </dgm:t>
    </dgm:pt>
    <dgm:pt modelId="{A350BCDC-4E53-40D9-A670-0237356152DD}" type="sibTrans" cxnId="{E7530897-49FB-4F80-B1FD-40CFE8DD7AE2}">
      <dgm:prSet/>
      <dgm:spPr/>
      <dgm:t>
        <a:bodyPr/>
        <a:lstStyle/>
        <a:p>
          <a:endParaRPr lang="en-AU"/>
        </a:p>
      </dgm:t>
    </dgm:pt>
    <dgm:pt modelId="{66082CBE-E392-459D-8EE3-2DB7A4857508}">
      <dgm:prSet phldrT="[Text]" custT="1"/>
      <dgm:spPr/>
      <dgm:t>
        <a:bodyPr/>
        <a:lstStyle/>
        <a:p>
          <a:r>
            <a:rPr lang="zh-CN" altLang="en-US" sz="800" b="1" dirty="0"/>
            <a:t>代表我们的区域商业社区进行宣传和合作 </a:t>
          </a:r>
          <a:endParaRPr lang="en-AU" sz="800"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US" altLang="zh-CN" sz="700" dirty="0"/>
            <a:t>4.1. </a:t>
          </a:r>
          <a:r>
            <a:rPr lang="zh-CN" altLang="en-US" sz="700" dirty="0"/>
            <a:t>与州政府和联邦政府以及非政府组织合作，为凯西市的发展利用好基础设施成果</a:t>
          </a:r>
          <a:r>
            <a:rPr lang="zh-CN" altLang="en-AU" sz="700" dirty="0"/>
            <a:t>。</a:t>
          </a:r>
          <a:r>
            <a:rPr lang="zh-CN" altLang="en-US" sz="700" dirty="0"/>
            <a:t>
</a:t>
          </a:r>
          <a:endParaRPr lang="en-AU" sz="700"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just"/>
          <a:r>
            <a:rPr lang="en-US" altLang="zh-CN" sz="700" dirty="0"/>
            <a:t>4.2. </a:t>
          </a:r>
          <a:r>
            <a:rPr lang="zh-CN" altLang="en-US" sz="700" dirty="0"/>
            <a:t>与当地移民社区、行业机构以及维多利亚州和澳大利亚政府合作，吸引外国直接投资，协助企业出口商品和服务。
</a:t>
          </a:r>
          <a:endParaRPr lang="en-AU" sz="700"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just"/>
          <a:r>
            <a:rPr lang="en-US" altLang="zh-CN" dirty="0"/>
            <a:t>4.3. </a:t>
          </a:r>
          <a:r>
            <a:rPr lang="zh-CN" altLang="en-US" dirty="0"/>
            <a:t>与大墨尔本东南区（</a:t>
          </a:r>
          <a:r>
            <a:rPr lang="en-GB" dirty="0"/>
            <a:t>GSEM</a:t>
          </a:r>
          <a:r>
            <a:rPr lang="zh-CN" altLang="en-US" dirty="0"/>
            <a:t>）合作，在区域层面上协调好经济发展和商业宣传。
</a:t>
          </a:r>
          <a:endParaRPr lang="en-AU"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zh-CN" altLang="en-US" sz="800" b="1" dirty="0"/>
            <a:t>实现技能提升、技能调整和促进就业途径</a:t>
          </a:r>
          <a:endParaRPr lang="en-AU" sz="800" dirty="0"/>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a:r>
            <a:rPr lang="en-US" altLang="zh-CN" sz="700" dirty="0"/>
            <a:t>5.1. </a:t>
          </a:r>
          <a:r>
            <a:rPr lang="zh-CN" altLang="en-US" sz="700" dirty="0"/>
            <a:t>将工人与教育机构和企业联系起来，以提高个人技能、掌握新技能或实现就业。
</a:t>
          </a:r>
          <a:endParaRPr lang="en-AU" sz="700" dirty="0"/>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US" altLang="zh-CN" sz="700" dirty="0"/>
            <a:t>5.2. </a:t>
          </a:r>
          <a:r>
            <a:rPr lang="zh-CN" altLang="en-US" sz="700" b="0" i="0" u="none" dirty="0"/>
            <a:t>通过改善商界沟通，与弱势社群产生共鸣，促进更好就业。</a:t>
          </a:r>
          <a:endParaRPr lang="en-AU" sz="700" dirty="0"/>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86031">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190578">
        <dgm:presLayoutVars>
          <dgm:bulletEnabled val="1"/>
        </dgm:presLayoutVars>
      </dgm:prSet>
      <dgm:spPr/>
    </dgm:pt>
    <dgm:pt modelId="{61CFFE47-E642-4768-B330-DCF636E509D3}" type="pres">
      <dgm:prSet presAssocID="{E74F823C-88AC-4FFF-AA00-DE371C1C90C1}" presName="Name13" presStyleLbl="parChTrans1D2" presStyleIdx="2" presStyleCnt="17"/>
      <dgm:spPr/>
    </dgm:pt>
    <dgm:pt modelId="{94DAEA8F-4791-4B18-8F00-E08837E96B03}" type="pres">
      <dgm:prSet presAssocID="{6A4AD88C-2FE5-40B1-ACBC-B3C2FBCEAAB7}" presName="childText" presStyleLbl="bgAcc1" presStyleIdx="2" presStyleCnt="17" custScaleX="233154" custScaleY="21824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271923">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300648">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271923">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76885" custScaleY="133888">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89290" custScaleY="170937">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77754" custScaleY="209164">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77420" custScaleY="145962">
        <dgm:presLayoutVars>
          <dgm:bulletEnabled val="1"/>
        </dgm:presLayoutVars>
      </dgm:prSet>
      <dgm:spPr/>
    </dgm:pt>
    <dgm:pt modelId="{A7CCF15D-AA94-4EDE-B7B6-72D7B39B81BD}" type="pres">
      <dgm:prSet presAssocID="{FF5C366B-00E6-4327-B72B-06CED3E3EF15}" presName="Name13" presStyleLbl="parChTrans1D2" presStyleIdx="10" presStyleCnt="17"/>
      <dgm:spPr/>
    </dgm:pt>
    <dgm:pt modelId="{6E2AFCAB-B483-4C25-A17E-0DADE77026E1}" type="pres">
      <dgm:prSet presAssocID="{DE529B5B-9679-4430-A19B-DBFF47F0E324}" presName="childText" presStyleLbl="bgAcc1" presStyleIdx="10" presStyleCnt="17" custScaleX="273372" custScaleY="108108">
        <dgm:presLayoutVars>
          <dgm:bulletEnabled val="1"/>
        </dgm:presLayoutVars>
      </dgm:prSet>
      <dgm:spPr/>
    </dgm:pt>
    <dgm:pt modelId="{7B26E554-0C5B-4FC5-A3CB-1D757B910813}" type="pres">
      <dgm:prSet presAssocID="{E212F87A-D172-4146-9FBA-BA856A03BDFA}" presName="Name13" presStyleLbl="parChTrans1D2" presStyleIdx="11" presStyleCnt="17"/>
      <dgm:spPr/>
    </dgm:pt>
    <dgm:pt modelId="{AB4F148E-D0CE-44CD-AA8D-DBA71E16B7AE}" type="pres">
      <dgm:prSet presAssocID="{8B979673-5B4A-45B4-B5B5-3377B0D5F8A5}" presName="childText" presStyleLbl="bgAcc1" presStyleIdx="11" presStyleCnt="17" custScaleX="293351" custScaleY="126112">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2" presStyleCnt="17"/>
      <dgm:spPr/>
    </dgm:pt>
    <dgm:pt modelId="{0602F1AD-273D-41FE-9400-0E9ACFDB050E}" type="pres">
      <dgm:prSet presAssocID="{2D413BD3-04DE-4F5E-9679-4D335DE47976}" presName="childText" presStyleLbl="bgAcc1" presStyleIdx="12" presStyleCnt="17" custScaleX="261283" custScaleY="214222">
        <dgm:presLayoutVars>
          <dgm:bulletEnabled val="1"/>
        </dgm:presLayoutVars>
      </dgm:prSet>
      <dgm:spPr/>
    </dgm:pt>
    <dgm:pt modelId="{A9095F55-5DC0-4122-B5B7-65849DE3087F}" type="pres">
      <dgm:prSet presAssocID="{03A3C41D-2A52-4AD6-865A-F63D0EAB01F7}" presName="Name13" presStyleLbl="parChTrans1D2" presStyleIdx="13" presStyleCnt="17"/>
      <dgm:spPr/>
    </dgm:pt>
    <dgm:pt modelId="{8DEFAB2B-8225-4C0A-ABF0-B99C91493608}" type="pres">
      <dgm:prSet presAssocID="{76CEDD40-B011-4C28-97F1-7BCAD8476D39}" presName="childText" presStyleLbl="bgAcc1" presStyleIdx="13" presStyleCnt="17" custScaleX="267311" custScaleY="256714">
        <dgm:presLayoutVars>
          <dgm:bulletEnabled val="1"/>
        </dgm:presLayoutVars>
      </dgm:prSet>
      <dgm:spPr/>
    </dgm:pt>
    <dgm:pt modelId="{EB6EBD5A-C704-45D5-BFDC-89AF46D361D4}" type="pres">
      <dgm:prSet presAssocID="{F7ED5B27-8CD7-4411-82E3-6656E08A8F43}" presName="Name13" presStyleLbl="parChTrans1D2" presStyleIdx="14" presStyleCnt="17"/>
      <dgm:spPr/>
    </dgm:pt>
    <dgm:pt modelId="{09D4ABF1-C5EC-4A00-A5B0-0F080255E5E8}" type="pres">
      <dgm:prSet presAssocID="{A8F64390-EED8-46EE-84FD-8F67FD807A44}" presName="childText" presStyleLbl="bgAcc1" presStyleIdx="14" presStyleCnt="17" custScaleX="261283" custScaleY="214222">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5" presStyleCnt="17"/>
      <dgm:spPr/>
    </dgm:pt>
    <dgm:pt modelId="{2D98AD89-16F2-487B-9E1D-A4B79153D1E5}" type="pres">
      <dgm:prSet presAssocID="{23A1BDFA-2FE9-4237-B452-F4A590233145}" presName="childText" presStyleLbl="bgAcc1" presStyleIdx="15" presStyleCnt="17" custScaleX="202984" custScaleY="206782">
        <dgm:presLayoutVars>
          <dgm:bulletEnabled val="1"/>
        </dgm:presLayoutVars>
      </dgm:prSet>
      <dgm:spPr/>
    </dgm:pt>
    <dgm:pt modelId="{34B797F7-A3CF-4374-AE27-BFC15339FE8C}" type="pres">
      <dgm:prSet presAssocID="{860C0E9D-81EF-4AB4-9E2C-DC8D058802AA}" presName="Name13" presStyleLbl="parChTrans1D2" presStyleIdx="16" presStyleCnt="17"/>
      <dgm:spPr/>
    </dgm:pt>
    <dgm:pt modelId="{054268E3-D8EF-4BA9-8213-7E79E0ABD468}" type="pres">
      <dgm:prSet presAssocID="{930CB5EA-7C50-4236-9EC5-470C3AC41216}" presName="childText" presStyleLbl="bgAcc1" presStyleIdx="16" presStyleCnt="17" custScaleX="203788" custScaleY="269707">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FFA300F-67C5-4964-BAE2-D4001A65662B}" type="presOf" srcId="{DE529B5B-9679-4430-A19B-DBFF47F0E324}" destId="{6E2AFCAB-B483-4C25-A17E-0DADE77026E1}" srcOrd="0" destOrd="0" presId="urn:microsoft.com/office/officeart/2005/8/layout/hierarchy3"/>
    <dgm:cxn modelId="{4B0C7115-45A4-4DCE-A88C-F4B80FB74E76}" type="presOf" srcId="{6A4AD88C-2FE5-40B1-ACBC-B3C2FBCEAAB7}" destId="{94DAEA8F-4791-4B18-8F00-E08837E96B03}"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590EC26-4DAE-440D-BCC8-3912C23DEFE9}" type="presOf" srcId="{FF5C366B-00E6-4327-B72B-06CED3E3EF15}" destId="{A7CCF15D-AA94-4EDE-B7B6-72D7B39B81BD}" srcOrd="0"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2E26644C-A604-445F-BBAB-CC88C89693CF}" type="presOf" srcId="{8B979673-5B4A-45B4-B5B5-3377B0D5F8A5}" destId="{AB4F148E-D0CE-44CD-AA8D-DBA71E16B7AE}"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18E6F16F-3A69-41D5-9F0B-16A94A39FF6C}" srcId="{E41ACC00-7576-4EF9-A0D8-64F7F623443B}" destId="{6A4AD88C-2FE5-40B1-ACBC-B3C2FBCEAAB7}" srcOrd="2" destOrd="0" parTransId="{E74F823C-88AC-4FFF-AA00-DE371C1C90C1}" sibTransId="{EE8421A8-3051-4362-9A2E-27F49E68D0A7}"/>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49481585-F2D6-4741-990E-18628E6D8938}" type="presOf" srcId="{E212F87A-D172-4146-9FBA-BA856A03BDFA}" destId="{7B26E554-0C5B-4FC5-A3CB-1D757B910813}"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7B7BDD93-0273-409E-8B1B-5CFD9DDB60EC}" type="presOf" srcId="{61D5CBAD-99A2-4277-B932-4D8AE3AB68FF}" destId="{D90C0EF4-CDA0-4707-84EE-725EBC135353}" srcOrd="0" destOrd="0" presId="urn:microsoft.com/office/officeart/2005/8/layout/hierarchy3"/>
    <dgm:cxn modelId="{E7530897-49FB-4F80-B1FD-40CFE8DD7AE2}" srcId="{C2095B14-7FD3-4636-B2F4-77B4747B10E8}" destId="{8B979673-5B4A-45B4-B5B5-3377B0D5F8A5}" srcOrd="5" destOrd="0" parTransId="{E212F87A-D172-4146-9FBA-BA856A03BDFA}" sibTransId="{A350BCDC-4E53-40D9-A670-0237356152DD}"/>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87F85DC5-0945-4457-934C-92D5BE107672}" type="presOf" srcId="{E74F823C-88AC-4FFF-AA00-DE371C1C90C1}" destId="{61CFFE47-E642-4768-B330-DCF636E509D3}" srcOrd="0"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804849C9-709A-4698-A159-7FCB1DA85BF7}" srcId="{C2095B14-7FD3-4636-B2F4-77B4747B10E8}" destId="{DE529B5B-9679-4430-A19B-DBFF47F0E324}" srcOrd="4" destOrd="0" parTransId="{FF5C366B-00E6-4327-B72B-06CED3E3EF15}" sibTransId="{2ECBEB66-17FB-4C8E-B551-8D461249A12A}"/>
    <dgm:cxn modelId="{C675F6CB-C5C2-4AC1-B1C8-C03266F1059A}" type="presOf" srcId="{2146C56D-B601-4D01-8241-A7ADADE31A1C}" destId="{CA1D3872-1FAC-4BE9-B0D8-0342F5C5C37A}"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17A0C8E2-5580-490F-9D64-BCECE6D236A5}" type="presParOf" srcId="{6FF5675B-B0F9-489C-9358-0F1C20843440}" destId="{61CFFE47-E642-4768-B330-DCF636E509D3}" srcOrd="4" destOrd="0" presId="urn:microsoft.com/office/officeart/2005/8/layout/hierarchy3"/>
    <dgm:cxn modelId="{64AD4DF6-A113-486E-86B6-DE73A2B859DB}" type="presParOf" srcId="{6FF5675B-B0F9-489C-9358-0F1C20843440}" destId="{94DAEA8F-4791-4B18-8F00-E08837E96B03}"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F1998E7A-8D24-4F0B-A709-B48590B5A71D}" type="presParOf" srcId="{0DA2D382-2B8A-4E7A-8372-A23DE00CC799}" destId="{A7CCF15D-AA94-4EDE-B7B6-72D7B39B81BD}" srcOrd="8" destOrd="0" presId="urn:microsoft.com/office/officeart/2005/8/layout/hierarchy3"/>
    <dgm:cxn modelId="{C668D103-BC97-49B2-989E-C947CFE730C3}" type="presParOf" srcId="{0DA2D382-2B8A-4E7A-8372-A23DE00CC799}" destId="{6E2AFCAB-B483-4C25-A17E-0DADE77026E1}" srcOrd="9" destOrd="0" presId="urn:microsoft.com/office/officeart/2005/8/layout/hierarchy3"/>
    <dgm:cxn modelId="{1FAF55FF-02F6-488D-A70E-43ED6ABF4D7D}" type="presParOf" srcId="{0DA2D382-2B8A-4E7A-8372-A23DE00CC799}" destId="{7B26E554-0C5B-4FC5-A3CB-1D757B910813}" srcOrd="10" destOrd="0" presId="urn:microsoft.com/office/officeart/2005/8/layout/hierarchy3"/>
    <dgm:cxn modelId="{E4F64E33-20C3-4C89-83B9-124FD8926601}" type="presParOf" srcId="{0DA2D382-2B8A-4E7A-8372-A23DE00CC799}" destId="{AB4F148E-D0CE-44CD-AA8D-DBA71E16B7AE}" srcOrd="11"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pPr rtl="0"/>
          <a:r>
            <a:rPr lang="zh-CN" altLang="en-US" sz="800" b="1" dirty="0">
              <a:effectLst/>
            </a:rPr>
            <a:t>通过废物管理和资源回收为循环经济做出贡献 </a:t>
          </a:r>
          <a:endParaRPr lang="en-AU" sz="800" b="1"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Arial" panose="020B0604020202020204" pitchFamily="34" charset="0"/>
            <a:buChar char="•"/>
          </a:pPr>
          <a:r>
            <a:rPr lang="en-US" altLang="zh-CN" sz="700" dirty="0">
              <a:effectLst/>
              <a:latin typeface="Calibri"/>
              <a:cs typeface="Calibri"/>
            </a:rPr>
            <a:t>1.1 </a:t>
          </a:r>
          <a:r>
            <a:rPr lang="zh-CN" altLang="en-US" sz="700" dirty="0">
              <a:effectLst/>
              <a:latin typeface="Calibri"/>
              <a:cs typeface="Calibri"/>
            </a:rPr>
            <a:t>提高送往回收设施处理材料的质量。
</a:t>
          </a:r>
          <a:endParaRPr lang="en-AU" sz="7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zh-CN" altLang="en-US" sz="800" b="1" dirty="0">
              <a:effectLst/>
            </a:rPr>
            <a:t>保护 加强和恢复自然环境</a:t>
          </a:r>
          <a:endParaRPr lang="en-AU" sz="800" b="1"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sz="700" dirty="0">
              <a:effectLst/>
              <a:latin typeface="Calibri"/>
              <a:ea typeface="Calibri" panose="020F0502020204030204" pitchFamily="34" charset="0"/>
              <a:cs typeface="Calibri"/>
            </a:rPr>
            <a:t>2.1 </a:t>
          </a:r>
          <a:r>
            <a:rPr lang="zh-CN" altLang="en-US" sz="700" dirty="0">
              <a:effectLst/>
            </a:rPr>
            <a:t>识别、保护、提高和恢复凯西市自然环境的生态价值，特别是本地植物和动物的栖息地。</a:t>
          </a:r>
          <a:endParaRPr lang="en-AU" sz="7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altLang="zh-CN" sz="700" dirty="0">
              <a:effectLst/>
              <a:latin typeface="Calibri"/>
              <a:cs typeface="Calibri"/>
            </a:rPr>
            <a:t>1.2 </a:t>
          </a:r>
          <a:r>
            <a:rPr lang="zh-CN" altLang="en-US" sz="700" dirty="0">
              <a:effectLst/>
              <a:latin typeface="Calibri"/>
              <a:cs typeface="Calibri"/>
            </a:rPr>
            <a:t>促进在墨尔本东南部建立一个高级废物处理设施。
</a:t>
          </a:r>
          <a:endParaRPr lang="en-AU" sz="7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AU" sz="700" dirty="0">
              <a:effectLst/>
            </a:rPr>
            <a:t>1.3  </a:t>
          </a:r>
          <a:r>
            <a:rPr lang="zh-CN" altLang="en-US" sz="700" dirty="0">
              <a:effectLst/>
            </a:rPr>
            <a:t>促进“回收维多利亚州”（</a:t>
          </a:r>
          <a:r>
            <a:rPr lang="en-US" altLang="zh-CN" sz="700" dirty="0">
              <a:effectLst/>
            </a:rPr>
            <a:t>Recycling</a:t>
          </a:r>
          <a:r>
            <a:rPr lang="zh-CN" altLang="en-US" sz="700" dirty="0">
              <a:effectLst/>
            </a:rPr>
            <a:t> </a:t>
          </a:r>
          <a:r>
            <a:rPr lang="en-US" altLang="zh-CN" sz="700" dirty="0">
              <a:effectLst/>
            </a:rPr>
            <a:t>Victoria</a:t>
          </a:r>
          <a:r>
            <a:rPr lang="zh-CN" altLang="en-US" sz="700" dirty="0">
              <a:effectLst/>
            </a:rPr>
            <a:t>）政策中街道改革计划的推广。</a:t>
          </a:r>
          <a:endParaRPr lang="en-AU" sz="70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altLang="zh-CN" sz="700" dirty="0">
              <a:effectLst/>
              <a:latin typeface="Calibri"/>
              <a:cs typeface="Calibri"/>
            </a:rPr>
            <a:t>2.2 </a:t>
          </a:r>
          <a:r>
            <a:rPr lang="zh-CN" altLang="en-US" sz="700" dirty="0">
              <a:effectLst/>
              <a:latin typeface="Calibri"/>
              <a:cs typeface="Calibri"/>
            </a:rPr>
            <a:t>增加树冠覆盖面积，促进凯西市绿化的净增长。
</a:t>
          </a:r>
          <a:endParaRPr lang="en-AU" sz="7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altLang="zh-CN" sz="700" dirty="0">
              <a:effectLst/>
              <a:latin typeface="Calibri"/>
              <a:cs typeface="Calibri"/>
            </a:rPr>
            <a:t>2.3 </a:t>
          </a:r>
          <a:r>
            <a:rPr lang="zh-CN" altLang="en-US" sz="700" dirty="0">
              <a:effectLst/>
              <a:latin typeface="Calibri"/>
              <a:cs typeface="Calibri"/>
            </a:rPr>
            <a:t>增强社区在生物多样性保护和恢复举措中的合作能力。
</a:t>
          </a:r>
          <a:endParaRPr lang="en-AU" sz="7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0"/>
          <a:r>
            <a:rPr lang="zh-CN" altLang="en-US" sz="800" b="1" dirty="0">
              <a:effectLst/>
            </a:rPr>
            <a:t>通过缓解和适应成为应对气候就绪城市 </a:t>
          </a:r>
          <a:endParaRPr lang="en-AU" sz="800" b="1"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altLang="zh-CN" sz="700" dirty="0">
              <a:effectLst/>
              <a:latin typeface="Calibri"/>
              <a:cs typeface="Calibri"/>
            </a:rPr>
            <a:t>3.1 </a:t>
          </a:r>
          <a:r>
            <a:rPr lang="zh-CN" altLang="en-US" sz="700" dirty="0">
              <a:effectLst/>
              <a:latin typeface="Calibri"/>
              <a:cs typeface="Calibri"/>
            </a:rPr>
            <a:t>提高能源效率，增加可再生能源的使用，以减轻对气候变化的影响。
</a:t>
          </a:r>
          <a:endParaRPr lang="en-AU" sz="7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rtl="0"/>
          <a:r>
            <a:rPr lang="en-US" sz="700" dirty="0">
              <a:effectLst/>
              <a:latin typeface="Calibri"/>
              <a:ea typeface="Calibri" panose="020F0502020204030204" pitchFamily="34" charset="0"/>
              <a:cs typeface="Calibri"/>
            </a:rPr>
            <a:t>3.2 </a:t>
          </a:r>
          <a:r>
            <a:rPr lang="zh-CN" altLang="en-US" sz="700" dirty="0">
              <a:effectLst/>
            </a:rPr>
            <a:t>让社区参与进来、为社区倡导和赋权，减少碳排放和能源消耗。</a:t>
          </a:r>
          <a:endParaRPr lang="en-AU" sz="7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altLang="zh-CN" sz="700" dirty="0">
              <a:effectLst/>
              <a:latin typeface="Calibri"/>
              <a:cs typeface="Calibri"/>
            </a:rPr>
            <a:t>3.3 </a:t>
          </a:r>
          <a:r>
            <a:rPr lang="zh-CN" altLang="en-US" sz="700" dirty="0">
              <a:effectLst/>
              <a:latin typeface="Calibri"/>
              <a:cs typeface="Calibri"/>
            </a:rPr>
            <a:t>创建一个适应性和复原力强的城市，应对不断变化的气候。
</a:t>
          </a:r>
          <a:endParaRPr lang="en-AU" sz="7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pPr rtl="0"/>
          <a:r>
            <a:rPr lang="zh-CN" altLang="en-US" sz="800" b="1" dirty="0">
              <a:effectLst/>
            </a:rPr>
            <a:t>创建节水型城市</a:t>
          </a:r>
          <a:endParaRPr lang="en-AU" sz="800" b="1"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l"/>
          <a:r>
            <a:rPr lang="en-US" altLang="zh-CN" dirty="0">
              <a:effectLst/>
              <a:latin typeface="Calibri"/>
              <a:cs typeface="Calibri"/>
            </a:rPr>
            <a:t>4.1 </a:t>
          </a:r>
          <a:r>
            <a:rPr lang="zh-CN" altLang="en-US" dirty="0">
              <a:effectLst/>
              <a:latin typeface="Calibri"/>
              <a:cs typeface="Calibri"/>
            </a:rPr>
            <a:t>提高用水效率，增加回收再利用水量和循环水量。
</a:t>
          </a:r>
          <a:endParaRPr lang="en-AU"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l"/>
          <a:r>
            <a:rPr lang="en-US" altLang="zh-CN" dirty="0">
              <a:effectLst/>
              <a:latin typeface="Calibri"/>
              <a:cs typeface="Calibri"/>
            </a:rPr>
            <a:t>4.2 </a:t>
          </a:r>
          <a:r>
            <a:rPr lang="zh-CN" altLang="en-US" dirty="0">
              <a:effectLst/>
              <a:latin typeface="Calibri"/>
              <a:cs typeface="Calibri"/>
            </a:rPr>
            <a:t>减少进入菲利普港（</a:t>
          </a:r>
          <a:r>
            <a:rPr lang="en-AU" dirty="0">
              <a:effectLst/>
            </a:rPr>
            <a:t>Port Phillip</a:t>
          </a:r>
          <a:r>
            <a:rPr lang="zh-CN" altLang="en-US" dirty="0">
              <a:effectLst/>
            </a:rPr>
            <a:t>）</a:t>
          </a:r>
          <a:r>
            <a:rPr lang="zh-CN" altLang="en-US" dirty="0">
              <a:effectLst/>
              <a:latin typeface="Calibri"/>
              <a:cs typeface="Calibri"/>
            </a:rPr>
            <a:t>和西港湾（</a:t>
          </a:r>
          <a:r>
            <a:rPr lang="en-AU" dirty="0">
              <a:effectLst/>
            </a:rPr>
            <a:t>Western Port Bay</a:t>
          </a:r>
          <a:r>
            <a:rPr lang="zh-CN" altLang="en-US" dirty="0">
              <a:effectLst/>
            </a:rPr>
            <a:t>）</a:t>
          </a:r>
          <a:r>
            <a:rPr lang="zh-CN" altLang="en-US" dirty="0">
              <a:effectLst/>
              <a:latin typeface="Calibri"/>
              <a:cs typeface="Calibri"/>
            </a:rPr>
            <a:t>的雨水量并提高雨水水质。</a:t>
          </a:r>
          <a:endParaRPr lang="en-AU"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l"/>
          <a:r>
            <a:rPr lang="en-US" altLang="zh-CN" dirty="0">
              <a:effectLst/>
              <a:latin typeface="Calibri"/>
              <a:cs typeface="Calibri"/>
            </a:rPr>
            <a:t>4.3 </a:t>
          </a:r>
          <a:r>
            <a:rPr lang="zh-CN" altLang="en-US" dirty="0">
              <a:effectLst/>
              <a:latin typeface="Calibri"/>
              <a:cs typeface="Calibri"/>
            </a:rPr>
            <a:t>促进建立东南地区的综合循环水管道。
</a:t>
          </a:r>
          <a:endParaRPr lang="en-AU"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8EA4CAF2-AFB5-4AAD-970C-127D7F18AE29}">
      <dgm:prSet phldrT="[Text]" custT="1"/>
      <dgm:spPr/>
      <dgm:t>
        <a:bodyPr/>
        <a:lstStyle/>
        <a:p>
          <a:pPr algn="l" rtl="0">
            <a:buFont typeface="Symbol" panose="05050102010706020507" pitchFamily="18" charset="2"/>
            <a:buChar char=""/>
          </a:pPr>
          <a:r>
            <a:rPr lang="en-AU" sz="700" dirty="0">
              <a:effectLst/>
            </a:rPr>
            <a:t>1.4 </a:t>
          </a:r>
          <a:r>
            <a:rPr lang="zh-CN" altLang="en-US" sz="700" dirty="0">
              <a:effectLst/>
            </a:rPr>
            <a:t>减少市政厅的企业废物，提高资源回收率，增加使用可回收产品。
</a:t>
          </a:r>
          <a:endParaRPr lang="en-AU" sz="700" dirty="0"/>
        </a:p>
      </dgm:t>
    </dgm:pt>
    <dgm:pt modelId="{63FA22F9-1D52-4259-9E24-2D861DE260C8}" type="parTrans" cxnId="{118523C4-6CDF-43D2-B863-C533CAE24784}">
      <dgm:prSet/>
      <dgm:spPr/>
      <dgm:t>
        <a:bodyPr/>
        <a:lstStyle/>
        <a:p>
          <a:endParaRPr lang="en-AU"/>
        </a:p>
      </dgm:t>
    </dgm:pt>
    <dgm:pt modelId="{3EE94F7F-9FDB-4FE8-B316-B89B49915297}" type="sibTrans" cxnId="{118523C4-6CDF-43D2-B863-C533CAE24784}">
      <dgm:prSet/>
      <dgm:spPr/>
      <dgm:t>
        <a:bodyPr/>
        <a:lstStyle/>
        <a:p>
          <a:endParaRPr lang="en-AU"/>
        </a:p>
      </dgm:t>
    </dgm:pt>
    <dgm:pt modelId="{3B179391-5558-4466-8F8D-555B772CA454}">
      <dgm:prSet phldrT="[Text]" custT="1"/>
      <dgm:spPr/>
      <dgm:t>
        <a:bodyPr/>
        <a:lstStyle/>
        <a:p>
          <a:pPr algn="l">
            <a:buFont typeface="Symbol" panose="05050102010706020507" pitchFamily="18" charset="2"/>
            <a:buChar char=""/>
          </a:pPr>
          <a:r>
            <a:rPr lang="en-AU" sz="700" dirty="0">
              <a:effectLst/>
            </a:rPr>
            <a:t>2.4 </a:t>
          </a:r>
          <a:r>
            <a:rPr lang="zh-CN" altLang="en-US" sz="700" dirty="0">
              <a:effectLst/>
            </a:rPr>
            <a:t>让传统所有者群体在凯西市自然环境的管理参与进来，确保原住民的传统土地管理做法和价值得到巩固。</a:t>
          </a:r>
          <a:endParaRPr lang="en-AU" sz="700" dirty="0"/>
        </a:p>
      </dgm:t>
    </dgm:pt>
    <dgm:pt modelId="{F633C37E-82B0-4CB4-BB13-D9505C18D902}" type="parTrans" cxnId="{0563A0C8-912E-453E-8639-B956C7688BE6}">
      <dgm:prSet/>
      <dgm:spPr/>
      <dgm:t>
        <a:bodyPr/>
        <a:lstStyle/>
        <a:p>
          <a:endParaRPr lang="en-AU"/>
        </a:p>
      </dgm:t>
    </dgm:pt>
    <dgm:pt modelId="{EF9BC9AA-081A-406D-ACC1-0EFA7E72AE55}" type="sibTrans" cxnId="{0563A0C8-912E-453E-8639-B956C7688BE6}">
      <dgm:prSet/>
      <dgm:spPr/>
      <dgm:t>
        <a:bodyPr/>
        <a:lstStyle/>
        <a:p>
          <a:endParaRPr lang="en-AU"/>
        </a:p>
      </dgm:t>
    </dgm:pt>
    <dgm:pt modelId="{33AEBBC3-5779-4708-824B-08E7E39E4E56}">
      <dgm:prSet phldrT="[Text]" custT="1"/>
      <dgm:spPr/>
      <dgm:t>
        <a:bodyPr/>
        <a:lstStyle/>
        <a:p>
          <a:pPr algn="ctr"/>
          <a:r>
            <a:rPr lang="zh-CN" altLang="en-US" sz="800" b="1" dirty="0">
              <a:effectLst/>
            </a:rPr>
            <a:t>提高人员能力和内部流程</a:t>
          </a:r>
          <a:endParaRPr lang="en-AU" sz="800" b="1" dirty="0"/>
        </a:p>
      </dgm:t>
    </dgm:pt>
    <dgm:pt modelId="{D4978D43-59A9-4603-8845-6B986463D3A9}" type="parTrans" cxnId="{21D2E259-B1BE-4432-97D3-37F002D50537}">
      <dgm:prSet/>
      <dgm:spPr/>
      <dgm:t>
        <a:bodyPr/>
        <a:lstStyle/>
        <a:p>
          <a:endParaRPr lang="en-AU"/>
        </a:p>
      </dgm:t>
    </dgm:pt>
    <dgm:pt modelId="{7B4D246D-B8DD-4A29-B39B-8E95C5CBCE8E}" type="sibTrans" cxnId="{21D2E259-B1BE-4432-97D3-37F002D50537}">
      <dgm:prSet/>
      <dgm:spPr/>
      <dgm:t>
        <a:bodyPr/>
        <a:lstStyle/>
        <a:p>
          <a:endParaRPr lang="en-AU"/>
        </a:p>
      </dgm:t>
    </dgm:pt>
    <dgm:pt modelId="{F9064977-AE1E-47CF-AA2B-AB2BBB03630E}">
      <dgm:prSet phldrT="[Text]" custT="1"/>
      <dgm:spPr/>
      <dgm:t>
        <a:bodyPr/>
        <a:lstStyle/>
        <a:p>
          <a:pPr algn="l">
            <a:buFont typeface="Symbol" panose="05050102010706020507" pitchFamily="18" charset="2"/>
            <a:buChar char=""/>
          </a:pPr>
          <a:r>
            <a:rPr lang="en-US" altLang="zh-CN" sz="700" dirty="0">
              <a:effectLst/>
            </a:rPr>
            <a:t>5.1 </a:t>
          </a:r>
          <a:r>
            <a:rPr lang="zh-CN" altLang="en-US" sz="700" dirty="0">
              <a:effectLst/>
            </a:rPr>
            <a:t>在环境可持续性和气候变化方面建设组织的能力。
</a:t>
          </a:r>
          <a:endParaRPr lang="en-AU" sz="700" dirty="0"/>
        </a:p>
      </dgm:t>
    </dgm:pt>
    <dgm:pt modelId="{7C3B0B69-6B0B-4181-AE8C-983BF91EA9CE}" type="parTrans" cxnId="{15F47268-CF1F-474F-9B13-0B1F2BD0555C}">
      <dgm:prSet/>
      <dgm:spPr/>
      <dgm:t>
        <a:bodyPr/>
        <a:lstStyle/>
        <a:p>
          <a:endParaRPr lang="en-AU"/>
        </a:p>
      </dgm:t>
    </dgm:pt>
    <dgm:pt modelId="{C8D70E57-B93D-4A54-8A08-8CBCD1A85020}" type="sibTrans" cxnId="{15F47268-CF1F-474F-9B13-0B1F2BD0555C}">
      <dgm:prSet/>
      <dgm:spPr/>
      <dgm:t>
        <a:bodyPr/>
        <a:lstStyle/>
        <a:p>
          <a:endParaRPr lang="en-AU"/>
        </a:p>
      </dgm:t>
    </dgm:pt>
    <dgm:pt modelId="{35146A1D-6CB2-4989-9C64-F15B6E1D61D2}">
      <dgm:prSet phldrT="[Text]" custT="1"/>
      <dgm:spPr/>
      <dgm:t>
        <a:bodyPr/>
        <a:lstStyle/>
        <a:p>
          <a:pPr algn="l">
            <a:buFont typeface="Symbol" panose="05050102010706020507" pitchFamily="18" charset="2"/>
            <a:buChar char=""/>
          </a:pPr>
          <a:r>
            <a:rPr lang="en-AU" sz="700" dirty="0">
              <a:effectLst/>
            </a:rPr>
            <a:t>5.2 </a:t>
          </a:r>
          <a:r>
            <a:rPr lang="zh-CN" altLang="en-US" sz="700" dirty="0">
              <a:effectLst/>
            </a:rPr>
            <a:t>改善货物和服务的可持续采购。</a:t>
          </a:r>
          <a:endParaRPr lang="en-AU" sz="700" dirty="0"/>
        </a:p>
      </dgm:t>
    </dgm:pt>
    <dgm:pt modelId="{0BA6DC33-2C2F-42FA-8973-3AF56C605E2A}" type="parTrans" cxnId="{49B270DB-0BD4-4D9C-91B4-5D8CED7C8536}">
      <dgm:prSet/>
      <dgm:spPr/>
      <dgm:t>
        <a:bodyPr/>
        <a:lstStyle/>
        <a:p>
          <a:endParaRPr lang="en-AU"/>
        </a:p>
      </dgm:t>
    </dgm:pt>
    <dgm:pt modelId="{B85B217A-BA87-4D9C-B097-BC5582795D89}" type="sibTrans" cxnId="{49B270DB-0BD4-4D9C-91B4-5D8CED7C8536}">
      <dgm:prSet/>
      <dgm:spPr/>
      <dgm:t>
        <a:bodyPr/>
        <a:lstStyle/>
        <a:p>
          <a:endParaRPr lang="en-AU"/>
        </a:p>
      </dgm:t>
    </dgm:pt>
    <dgm:pt modelId="{271D3888-302C-4DC3-8E2B-C8D10AE8702C}">
      <dgm:prSet phldrT="[Text]" custT="1"/>
      <dgm:spPr/>
      <dgm:t>
        <a:bodyPr/>
        <a:lstStyle/>
        <a:p>
          <a:pPr algn="l">
            <a:buFont typeface="Symbol" panose="05050102010706020507" pitchFamily="18" charset="2"/>
            <a:buChar char=""/>
          </a:pPr>
          <a:r>
            <a:rPr lang="en-AU" sz="700" dirty="0">
              <a:effectLst/>
            </a:rPr>
            <a:t>5.4 </a:t>
          </a:r>
          <a:r>
            <a:rPr lang="zh-CN" altLang="en-US" sz="700" dirty="0">
              <a:effectLst/>
            </a:rPr>
            <a:t>监督、审查和改进市政厅建成资产中生态型可持续发展设计的成果。</a:t>
          </a:r>
          <a:endParaRPr lang="en-AU" sz="700" dirty="0"/>
        </a:p>
      </dgm:t>
    </dgm:pt>
    <dgm:pt modelId="{2EE97DC9-FFCF-4534-8245-F671965A9AE5}" type="parTrans" cxnId="{40F96B06-C76C-4E91-9A1E-91F81FA9F1C2}">
      <dgm:prSet/>
      <dgm:spPr/>
      <dgm:t>
        <a:bodyPr/>
        <a:lstStyle/>
        <a:p>
          <a:endParaRPr lang="en-AU"/>
        </a:p>
      </dgm:t>
    </dgm:pt>
    <dgm:pt modelId="{AAEE6741-7EB8-4CAD-920A-D3FE1AB36DAB}" type="sibTrans" cxnId="{40F96B06-C76C-4E91-9A1E-91F81FA9F1C2}">
      <dgm:prSet/>
      <dgm:spPr/>
      <dgm:t>
        <a:bodyPr/>
        <a:lstStyle/>
        <a:p>
          <a:endParaRPr lang="en-AU"/>
        </a:p>
      </dgm:t>
    </dgm:pt>
    <dgm:pt modelId="{897F8CC6-471A-4D73-BF9F-A9562028BDCF}">
      <dgm:prSet phldrT="[Text]" custT="1"/>
      <dgm:spPr/>
      <dgm:t>
        <a:bodyPr/>
        <a:lstStyle/>
        <a:p>
          <a:pPr algn="l">
            <a:buFont typeface="Symbol" panose="05050102010706020507" pitchFamily="18" charset="2"/>
            <a:buChar char=""/>
          </a:pPr>
          <a:r>
            <a:rPr lang="en-US" altLang="zh-CN" sz="700" dirty="0">
              <a:effectLst/>
            </a:rPr>
            <a:t>5.5 </a:t>
          </a:r>
          <a:r>
            <a:rPr lang="zh-CN" altLang="en-US" sz="700" dirty="0">
              <a:effectLst/>
            </a:rPr>
            <a:t>协调对环境立法和其他要求的遵守。
</a:t>
          </a:r>
          <a:endParaRPr lang="en-AU" sz="700" dirty="0"/>
        </a:p>
      </dgm:t>
    </dgm:pt>
    <dgm:pt modelId="{39C45EDA-79A8-46C1-BD59-1EE1F2A5A06B}" type="parTrans" cxnId="{910E4AF2-78AB-46AE-ABF7-A751028D0799}">
      <dgm:prSet/>
      <dgm:spPr/>
      <dgm:t>
        <a:bodyPr/>
        <a:lstStyle/>
        <a:p>
          <a:endParaRPr lang="en-AU"/>
        </a:p>
      </dgm:t>
    </dgm:pt>
    <dgm:pt modelId="{0134C48E-CDE1-437E-A65F-89CB2665F74A}" type="sibTrans" cxnId="{910E4AF2-78AB-46AE-ABF7-A751028D079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74386" custScaleY="116189" custLinFactNeighborX="-375" custLinFactNeighborY="-1494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8"/>
      <dgm:spPr/>
    </dgm:pt>
    <dgm:pt modelId="{79B04F3A-93F5-4C1F-81FE-AD316775360D}" type="pres">
      <dgm:prSet presAssocID="{63D0A4F4-D799-410A-9A5A-BEF688197652}" presName="childText" presStyleLbl="bgAcc1" presStyleIdx="0" presStyleCnt="18" custScaleX="149370" custScaleY="108328">
        <dgm:presLayoutVars>
          <dgm:bulletEnabled val="1"/>
        </dgm:presLayoutVars>
      </dgm:prSet>
      <dgm:spPr/>
    </dgm:pt>
    <dgm:pt modelId="{F6C89242-AAFE-493D-9F10-93D5A1DDD7BF}" type="pres">
      <dgm:prSet presAssocID="{76B19F45-1F54-4E8F-B438-02617CB12C35}" presName="Name13" presStyleLbl="parChTrans1D2" presStyleIdx="1" presStyleCnt="18"/>
      <dgm:spPr/>
    </dgm:pt>
    <dgm:pt modelId="{D90C0EF4-CDA0-4707-84EE-725EBC135353}" type="pres">
      <dgm:prSet presAssocID="{61D5CBAD-99A2-4277-B932-4D8AE3AB68FF}" presName="childText" presStyleLbl="bgAcc1" presStyleIdx="1" presStyleCnt="18" custScaleX="144348" custScaleY="126522">
        <dgm:presLayoutVars>
          <dgm:bulletEnabled val="1"/>
        </dgm:presLayoutVars>
      </dgm:prSet>
      <dgm:spPr/>
    </dgm:pt>
    <dgm:pt modelId="{1D442257-A924-45DF-A11B-167F89EC76FB}" type="pres">
      <dgm:prSet presAssocID="{75DAE9C5-BBE1-4FD3-ADEB-59714C923FEB}" presName="Name13" presStyleLbl="parChTrans1D2" presStyleIdx="2" presStyleCnt="18"/>
      <dgm:spPr/>
    </dgm:pt>
    <dgm:pt modelId="{58D8B7E2-E3A8-4B44-9C48-5E317CC7DB72}" type="pres">
      <dgm:prSet presAssocID="{CA09636C-7F22-41BE-9E59-62C63BF41D32}" presName="childText" presStyleLbl="bgAcc1" presStyleIdx="2" presStyleCnt="18" custScaleX="146030" custScaleY="92282">
        <dgm:presLayoutVars>
          <dgm:bulletEnabled val="1"/>
        </dgm:presLayoutVars>
      </dgm:prSet>
      <dgm:spPr/>
    </dgm:pt>
    <dgm:pt modelId="{6A9AC68A-B6BF-45A0-9069-1C419D93FBBD}" type="pres">
      <dgm:prSet presAssocID="{63FA22F9-1D52-4259-9E24-2D861DE260C8}" presName="Name13" presStyleLbl="parChTrans1D2" presStyleIdx="3" presStyleCnt="18"/>
      <dgm:spPr/>
    </dgm:pt>
    <dgm:pt modelId="{7855C1DA-647E-43E4-A0E8-CAA0AA4BA514}" type="pres">
      <dgm:prSet presAssocID="{8EA4CAF2-AFB5-4AAD-970C-127D7F18AE29}" presName="childText" presStyleLbl="bgAcc1" presStyleIdx="3" presStyleCnt="18" custScaleX="147403" custScaleY="11909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141324" custScaleY="108722" custLinFactNeighborX="-3106" custLinFactNeighborY="-13373"/>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4" presStyleCnt="18"/>
      <dgm:spPr/>
    </dgm:pt>
    <dgm:pt modelId="{3493852A-3918-4CBF-A909-FEAD4E51EF11}" type="pres">
      <dgm:prSet presAssocID="{7B42BAF5-D05D-4F75-AC6C-34F1B55324C8}" presName="childText" presStyleLbl="bgAcc1" presStyleIdx="4" presStyleCnt="18" custScaleX="160807" custScaleY="166755">
        <dgm:presLayoutVars>
          <dgm:bulletEnabled val="1"/>
        </dgm:presLayoutVars>
      </dgm:prSet>
      <dgm:spPr/>
    </dgm:pt>
    <dgm:pt modelId="{F36FFD2C-0EFF-4A48-81CE-167303AA2739}" type="pres">
      <dgm:prSet presAssocID="{BB40EC09-1031-4EB6-AEE9-8BC3EB8F47FA}" presName="Name13" presStyleLbl="parChTrans1D2" presStyleIdx="5" presStyleCnt="18"/>
      <dgm:spPr/>
    </dgm:pt>
    <dgm:pt modelId="{9436352B-A3D5-4693-92AD-F5BCEE23D5DC}" type="pres">
      <dgm:prSet presAssocID="{CF4F6BD8-3C59-4A18-A737-747AC34890D2}" presName="childText" presStyleLbl="bgAcc1" presStyleIdx="5" presStyleCnt="18" custScaleX="164701" custScaleY="114401">
        <dgm:presLayoutVars>
          <dgm:bulletEnabled val="1"/>
        </dgm:presLayoutVars>
      </dgm:prSet>
      <dgm:spPr/>
    </dgm:pt>
    <dgm:pt modelId="{DCB71082-82FD-4BC1-A118-8D5B1F93BEAB}" type="pres">
      <dgm:prSet presAssocID="{B22C7F41-5CE2-4CB0-BE3D-87B01C2FBD2E}" presName="Name13" presStyleLbl="parChTrans1D2" presStyleIdx="6" presStyleCnt="18"/>
      <dgm:spPr/>
    </dgm:pt>
    <dgm:pt modelId="{9693BA54-D358-4DDC-89DF-34E6F8FEB8CF}" type="pres">
      <dgm:prSet presAssocID="{4DBB9683-C536-4F03-B900-E8CEA53DF7BC}" presName="childText" presStyleLbl="bgAcc1" presStyleIdx="6" presStyleCnt="18" custScaleX="167414" custScaleY="117980">
        <dgm:presLayoutVars>
          <dgm:bulletEnabled val="1"/>
        </dgm:presLayoutVars>
      </dgm:prSet>
      <dgm:spPr/>
    </dgm:pt>
    <dgm:pt modelId="{B21C7327-1774-433F-9689-6B1EE68352AF}" type="pres">
      <dgm:prSet presAssocID="{F633C37E-82B0-4CB4-BB13-D9505C18D902}" presName="Name13" presStyleLbl="parChTrans1D2" presStyleIdx="7" presStyleCnt="18"/>
      <dgm:spPr/>
    </dgm:pt>
    <dgm:pt modelId="{9E122446-757C-4274-ABD4-D7BE63654217}" type="pres">
      <dgm:prSet presAssocID="{3B179391-5558-4466-8F8D-555B772CA454}" presName="childText" presStyleLbl="bgAcc1" presStyleIdx="7" presStyleCnt="18" custScaleX="162126" custScaleY="183747">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154679" custScaleY="113951" custLinFactNeighborX="2452" custLinFactNeighborY="-11520"/>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8" presStyleCnt="18"/>
      <dgm:spPr/>
    </dgm:pt>
    <dgm:pt modelId="{F4E0CA0D-11CB-4BE8-9183-9D427CE7E325}" type="pres">
      <dgm:prSet presAssocID="{C13F083C-A95B-41AA-85E2-578D3CFC3332}" presName="childText" presStyleLbl="bgAcc1" presStyleIdx="8" presStyleCnt="18" custScaleX="151704" custScaleY="132656">
        <dgm:presLayoutVars>
          <dgm:bulletEnabled val="1"/>
        </dgm:presLayoutVars>
      </dgm:prSet>
      <dgm:spPr/>
    </dgm:pt>
    <dgm:pt modelId="{67598C4F-FB10-4EFE-AFD5-3DC90E91EC70}" type="pres">
      <dgm:prSet presAssocID="{2BBD62AB-2FAC-4E5E-B691-165FBAE6E632}" presName="Name13" presStyleLbl="parChTrans1D2" presStyleIdx="9" presStyleCnt="18"/>
      <dgm:spPr/>
    </dgm:pt>
    <dgm:pt modelId="{54FEA440-25B3-4BC2-A9FE-E45C820E28A6}" type="pres">
      <dgm:prSet presAssocID="{29E8233D-FDF3-44F2-998A-DF72FBCA9E7F}" presName="childText" presStyleLbl="bgAcc1" presStyleIdx="9" presStyleCnt="18" custScaleX="159051" custScaleY="134174">
        <dgm:presLayoutVars>
          <dgm:bulletEnabled val="1"/>
        </dgm:presLayoutVars>
      </dgm:prSet>
      <dgm:spPr/>
    </dgm:pt>
    <dgm:pt modelId="{E96E91F2-45C5-4C6F-B83D-68F7E7D0C19C}" type="pres">
      <dgm:prSet presAssocID="{08C159A9-7F95-4CD6-BBD3-7653611DF637}" presName="Name13" presStyleLbl="parChTrans1D2" presStyleIdx="10" presStyleCnt="18"/>
      <dgm:spPr/>
    </dgm:pt>
    <dgm:pt modelId="{0C464BB0-5E5D-4CA1-8360-926242837361}" type="pres">
      <dgm:prSet presAssocID="{6545FFC8-D6ED-4745-804E-71C09432635D}" presName="childText" presStyleLbl="bgAcc1" presStyleIdx="10" presStyleCnt="18" custScaleX="158336" custScaleY="142576">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138315" custScaleY="110128" custLinFactNeighborX="306" custLinFactNeighborY="-12969"/>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1" presStyleCnt="18"/>
      <dgm:spPr/>
    </dgm:pt>
    <dgm:pt modelId="{0602F1AD-273D-41FE-9400-0E9ACFDB050E}" type="pres">
      <dgm:prSet presAssocID="{2D413BD3-04DE-4F5E-9679-4D335DE47976}" presName="childText" presStyleLbl="bgAcc1" presStyleIdx="11" presStyleCnt="18" custScaleX="135521" custScaleY="163909">
        <dgm:presLayoutVars>
          <dgm:bulletEnabled val="1"/>
        </dgm:presLayoutVars>
      </dgm:prSet>
      <dgm:spPr/>
    </dgm:pt>
    <dgm:pt modelId="{A9095F55-5DC0-4122-B5B7-65849DE3087F}" type="pres">
      <dgm:prSet presAssocID="{03A3C41D-2A52-4AD6-865A-F63D0EAB01F7}" presName="Name13" presStyleLbl="parChTrans1D2" presStyleIdx="12" presStyleCnt="18"/>
      <dgm:spPr/>
    </dgm:pt>
    <dgm:pt modelId="{8DEFAB2B-8225-4C0A-ABF0-B99C91493608}" type="pres">
      <dgm:prSet presAssocID="{76CEDD40-B011-4C28-97F1-7BCAD8476D39}" presName="childText" presStyleLbl="bgAcc1" presStyleIdx="12" presStyleCnt="18" custScaleX="144828" custScaleY="153322">
        <dgm:presLayoutVars>
          <dgm:bulletEnabled val="1"/>
        </dgm:presLayoutVars>
      </dgm:prSet>
      <dgm:spPr/>
    </dgm:pt>
    <dgm:pt modelId="{EB6EBD5A-C704-45D5-BFDC-89AF46D361D4}" type="pres">
      <dgm:prSet presAssocID="{F7ED5B27-8CD7-4411-82E3-6656E08A8F43}" presName="Name13" presStyleLbl="parChTrans1D2" presStyleIdx="13" presStyleCnt="18"/>
      <dgm:spPr/>
    </dgm:pt>
    <dgm:pt modelId="{09D4ABF1-C5EC-4A00-A5B0-0F080255E5E8}" type="pres">
      <dgm:prSet presAssocID="{A8F64390-EED8-46EE-84FD-8F67FD807A44}" presName="childText" presStyleLbl="bgAcc1" presStyleIdx="13" presStyleCnt="18" custScaleX="145832" custScaleY="143349">
        <dgm:presLayoutVars>
          <dgm:bulletEnabled val="1"/>
        </dgm:presLayoutVars>
      </dgm:prSet>
      <dgm:spPr/>
    </dgm:pt>
    <dgm:pt modelId="{1D68C38F-3D1B-431E-A7B6-AED0D0F2F2BB}" type="pres">
      <dgm:prSet presAssocID="{33AEBBC3-5779-4708-824B-08E7E39E4E56}" presName="root" presStyleCnt="0"/>
      <dgm:spPr/>
    </dgm:pt>
    <dgm:pt modelId="{737B9CD5-FCC0-4EFC-A649-52916CE490B7}" type="pres">
      <dgm:prSet presAssocID="{33AEBBC3-5779-4708-824B-08E7E39E4E56}" presName="rootComposite" presStyleCnt="0"/>
      <dgm:spPr/>
    </dgm:pt>
    <dgm:pt modelId="{1ED4CA4A-704F-4CA0-84BB-51648B96CBBA}" type="pres">
      <dgm:prSet presAssocID="{33AEBBC3-5779-4708-824B-08E7E39E4E56}" presName="rootText" presStyleLbl="node1" presStyleIdx="4" presStyleCnt="5" custScaleX="136059" custScaleY="103109"/>
      <dgm:spPr/>
    </dgm:pt>
    <dgm:pt modelId="{02D9DCBD-F283-4B18-8520-3C095AD577E4}" type="pres">
      <dgm:prSet presAssocID="{33AEBBC3-5779-4708-824B-08E7E39E4E56}" presName="rootConnector" presStyleLbl="node1" presStyleIdx="4" presStyleCnt="5"/>
      <dgm:spPr/>
    </dgm:pt>
    <dgm:pt modelId="{14B37993-3C31-4370-82B5-8ABC699C4762}" type="pres">
      <dgm:prSet presAssocID="{33AEBBC3-5779-4708-824B-08E7E39E4E56}" presName="childShape" presStyleCnt="0"/>
      <dgm:spPr/>
    </dgm:pt>
    <dgm:pt modelId="{34C67E31-352C-4F8A-BC70-5C83D16E4B1A}" type="pres">
      <dgm:prSet presAssocID="{7C3B0B69-6B0B-4181-AE8C-983BF91EA9CE}" presName="Name13" presStyleLbl="parChTrans1D2" presStyleIdx="14" presStyleCnt="18"/>
      <dgm:spPr/>
    </dgm:pt>
    <dgm:pt modelId="{94272E66-02B6-4922-BF8F-E802FA938B58}" type="pres">
      <dgm:prSet presAssocID="{F9064977-AE1E-47CF-AA2B-AB2BBB03630E}" presName="childText" presStyleLbl="bgAcc1" presStyleIdx="14" presStyleCnt="18" custScaleX="126516" custScaleY="132649">
        <dgm:presLayoutVars>
          <dgm:bulletEnabled val="1"/>
        </dgm:presLayoutVars>
      </dgm:prSet>
      <dgm:spPr/>
    </dgm:pt>
    <dgm:pt modelId="{BFF70F69-8331-4DD0-A11B-724FD02F9781}" type="pres">
      <dgm:prSet presAssocID="{0BA6DC33-2C2F-42FA-8973-3AF56C605E2A}" presName="Name13" presStyleLbl="parChTrans1D2" presStyleIdx="15" presStyleCnt="18"/>
      <dgm:spPr/>
    </dgm:pt>
    <dgm:pt modelId="{F934C5FA-E869-459A-B1B1-10952BCECF3F}" type="pres">
      <dgm:prSet presAssocID="{35146A1D-6CB2-4989-9C64-F15B6E1D61D2}" presName="childText" presStyleLbl="bgAcc1" presStyleIdx="15" presStyleCnt="18" custScaleX="130160">
        <dgm:presLayoutVars>
          <dgm:bulletEnabled val="1"/>
        </dgm:presLayoutVars>
      </dgm:prSet>
      <dgm:spPr/>
    </dgm:pt>
    <dgm:pt modelId="{51E68C23-74B0-45EA-9F9B-BDFF5D441FF9}" type="pres">
      <dgm:prSet presAssocID="{2EE97DC9-FFCF-4534-8245-F671965A9AE5}" presName="Name13" presStyleLbl="parChTrans1D2" presStyleIdx="16" presStyleCnt="18"/>
      <dgm:spPr/>
    </dgm:pt>
    <dgm:pt modelId="{FE5F68FE-3E92-446B-A7DD-774B1274E41C}" type="pres">
      <dgm:prSet presAssocID="{271D3888-302C-4DC3-8E2B-C8D10AE8702C}" presName="childText" presStyleLbl="bgAcc1" presStyleIdx="16" presStyleCnt="18" custScaleX="143217">
        <dgm:presLayoutVars>
          <dgm:bulletEnabled val="1"/>
        </dgm:presLayoutVars>
      </dgm:prSet>
      <dgm:spPr/>
    </dgm:pt>
    <dgm:pt modelId="{7B5AB2A9-2636-473C-B790-0C6A649FAABB}" type="pres">
      <dgm:prSet presAssocID="{39C45EDA-79A8-46C1-BD59-1EE1F2A5A06B}" presName="Name13" presStyleLbl="parChTrans1D2" presStyleIdx="17" presStyleCnt="18"/>
      <dgm:spPr/>
    </dgm:pt>
    <dgm:pt modelId="{1EF3232B-1AF7-4DF2-B819-7EEA8B813116}" type="pres">
      <dgm:prSet presAssocID="{897F8CC6-471A-4D73-BF9F-A9562028BDCF}" presName="childText" presStyleLbl="bgAcc1" presStyleIdx="17" presStyleCnt="18" custScaleX="152484" custScaleY="87170">
        <dgm:presLayoutVars>
          <dgm:bulletEnabled val="1"/>
        </dgm:presLayoutVars>
      </dgm:prSet>
      <dgm:spPr/>
    </dgm:pt>
  </dgm:ptLst>
  <dgm:cxnLst>
    <dgm:cxn modelId="{40F96B06-C76C-4E91-9A1E-91F81FA9F1C2}" srcId="{33AEBBC3-5779-4708-824B-08E7E39E4E56}" destId="{271D3888-302C-4DC3-8E2B-C8D10AE8702C}" srcOrd="2" destOrd="0" parTransId="{2EE97DC9-FFCF-4534-8245-F671965A9AE5}" sibTransId="{AAEE6741-7EB8-4CAD-920A-D3FE1AB36DAB}"/>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C4AF350C-BB76-4D42-8EA2-B66B31E2C217}" type="presOf" srcId="{F9064977-AE1E-47CF-AA2B-AB2BBB03630E}" destId="{94272E66-02B6-4922-BF8F-E802FA938B58}" srcOrd="0" destOrd="0" presId="urn:microsoft.com/office/officeart/2005/8/layout/hierarchy3"/>
    <dgm:cxn modelId="{D2A79611-602C-4613-B8D8-D5E23C8F24AE}" type="presOf" srcId="{0BA6DC33-2C2F-42FA-8973-3AF56C605E2A}" destId="{BFF70F69-8331-4DD0-A11B-724FD02F9781}"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D5CD0D40-848B-4C66-8DE5-8457E98D5F0D}" type="presOf" srcId="{3B179391-5558-4466-8F8D-555B772CA454}" destId="{9E122446-757C-4274-ABD4-D7BE63654217}"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771FCA62-E1CF-4F47-A45C-C11249659811}" type="presOf" srcId="{F633C37E-82B0-4CB4-BB13-D9505C18D902}" destId="{B21C7327-1774-433F-9689-6B1EE68352AF}" srcOrd="0" destOrd="0" presId="urn:microsoft.com/office/officeart/2005/8/layout/hierarchy3"/>
    <dgm:cxn modelId="{D8E83746-70DB-47E2-8501-AA2EF188B328}" type="presOf" srcId="{33AEBBC3-5779-4708-824B-08E7E39E4E56}" destId="{02D9DCBD-F283-4B18-8520-3C095AD577E4}" srcOrd="1" destOrd="0" presId="urn:microsoft.com/office/officeart/2005/8/layout/hierarchy3"/>
    <dgm:cxn modelId="{15F47268-CF1F-474F-9B13-0B1F2BD0555C}" srcId="{33AEBBC3-5779-4708-824B-08E7E39E4E56}" destId="{F9064977-AE1E-47CF-AA2B-AB2BBB03630E}" srcOrd="0" destOrd="0" parTransId="{7C3B0B69-6B0B-4181-AE8C-983BF91EA9CE}" sibTransId="{C8D70E57-B93D-4A54-8A08-8CBCD1A85020}"/>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BA4E0275-5A7E-4EAC-B283-7F4C53676909}" type="presOf" srcId="{33AEBBC3-5779-4708-824B-08E7E39E4E56}" destId="{1ED4CA4A-704F-4CA0-84BB-51648B96CBBA}"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21D2E259-B1BE-4432-97D3-37F002D50537}" srcId="{77A06F6F-5EB3-4222-B1A0-D0FD5CFAD428}" destId="{33AEBBC3-5779-4708-824B-08E7E39E4E56}" srcOrd="4" destOrd="0" parTransId="{D4978D43-59A9-4603-8845-6B986463D3A9}" sibTransId="{7B4D246D-B8DD-4A29-B39B-8E95C5CBCE8E}"/>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27F2E98D-69BB-4871-8D35-BFBF5F14B24B}" type="presOf" srcId="{2EE97DC9-FFCF-4534-8245-F671965A9AE5}" destId="{51E68C23-74B0-45EA-9F9B-BDFF5D441FF9}" srcOrd="0" destOrd="0" presId="urn:microsoft.com/office/officeart/2005/8/layout/hierarchy3"/>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F7ED4EA8-D2BC-4F74-9317-23C487DACDA2}" type="presOf" srcId="{8EA4CAF2-AFB5-4AAD-970C-127D7F18AE29}" destId="{7855C1DA-647E-43E4-A0E8-CAA0AA4BA514}" srcOrd="0" destOrd="0" presId="urn:microsoft.com/office/officeart/2005/8/layout/hierarchy3"/>
    <dgm:cxn modelId="{95E5BAA8-7877-4D5A-83E7-683DB9DCFC53}" type="presOf" srcId="{271D3888-302C-4DC3-8E2B-C8D10AE8702C}" destId="{FE5F68FE-3E92-446B-A7DD-774B1274E41C}" srcOrd="0" destOrd="0" presId="urn:microsoft.com/office/officeart/2005/8/layout/hierarchy3"/>
    <dgm:cxn modelId="{73D940A9-BD72-4A50-A1B0-BB42370707CC}" type="presOf" srcId="{6545FFC8-D6ED-4745-804E-71C09432635D}" destId="{0C464BB0-5E5D-4CA1-8360-926242837361}" srcOrd="0" destOrd="0" presId="urn:microsoft.com/office/officeart/2005/8/layout/hierarchy3"/>
    <dgm:cxn modelId="{5BE4E5B0-BB34-4E50-BC71-55E700B803A8}" type="presOf" srcId="{897F8CC6-471A-4D73-BF9F-A9562028BDCF}" destId="{1EF3232B-1AF7-4DF2-B819-7EEA8B813116}" srcOrd="0" destOrd="0" presId="urn:microsoft.com/office/officeart/2005/8/layout/hierarchy3"/>
    <dgm:cxn modelId="{3FDC6DBB-49D0-4C15-8167-1BBE048AD285}" type="presOf" srcId="{63FA22F9-1D52-4259-9E24-2D861DE260C8}" destId="{6A9AC68A-B6BF-45A0-9069-1C419D93FBBD}"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118523C4-6CDF-43D2-B863-C533CAE24784}" srcId="{E41ACC00-7576-4EF9-A0D8-64F7F623443B}" destId="{8EA4CAF2-AFB5-4AAD-970C-127D7F18AE29}" srcOrd="3" destOrd="0" parTransId="{63FA22F9-1D52-4259-9E24-2D861DE260C8}" sibTransId="{3EE94F7F-9FDB-4FE8-B316-B89B49915297}"/>
    <dgm:cxn modelId="{0563A0C8-912E-453E-8639-B956C7688BE6}" srcId="{2146C56D-B601-4D01-8241-A7ADADE31A1C}" destId="{3B179391-5558-4466-8F8D-555B772CA454}" srcOrd="3" destOrd="0" parTransId="{F633C37E-82B0-4CB4-BB13-D9505C18D902}" sibTransId="{EF9BC9AA-081A-406D-ACC1-0EFA7E72AE55}"/>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49B270DB-0BD4-4D9C-91B4-5D8CED7C8536}" srcId="{33AEBBC3-5779-4708-824B-08E7E39E4E56}" destId="{35146A1D-6CB2-4989-9C64-F15B6E1D61D2}" srcOrd="1" destOrd="0" parTransId="{0BA6DC33-2C2F-42FA-8973-3AF56C605E2A}" sibTransId="{B85B217A-BA87-4D9C-B097-BC5582795D89}"/>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188E22F0-33BC-4ADF-9958-22C51E73746D}" type="presOf" srcId="{39C45EDA-79A8-46C1-BD59-1EE1F2A5A06B}" destId="{7B5AB2A9-2636-473C-B790-0C6A649FAABB}" srcOrd="0" destOrd="0" presId="urn:microsoft.com/office/officeart/2005/8/layout/hierarchy3"/>
    <dgm:cxn modelId="{910E4AF2-78AB-46AE-ABF7-A751028D0799}" srcId="{33AEBBC3-5779-4708-824B-08E7E39E4E56}" destId="{897F8CC6-471A-4D73-BF9F-A9562028BDCF}" srcOrd="3" destOrd="0" parTransId="{39C45EDA-79A8-46C1-BD59-1EE1F2A5A06B}" sibTransId="{0134C48E-CDE1-437E-A65F-89CB2665F74A}"/>
    <dgm:cxn modelId="{6D2CB0F2-711C-492A-A59F-D10CCCA8CA14}" type="presOf" srcId="{C2095B14-7FD3-4636-B2F4-77B4747B10E8}" destId="{54256F9F-BEF5-4693-BCA8-42CEEEE3B424}" srcOrd="1" destOrd="0" presId="urn:microsoft.com/office/officeart/2005/8/layout/hierarchy3"/>
    <dgm:cxn modelId="{DDF418F8-C931-4274-ADE0-92726395BC8C}" type="presOf" srcId="{35146A1D-6CB2-4989-9C64-F15B6E1D61D2}" destId="{F934C5FA-E869-459A-B1B1-10952BCECF3F}"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9E6118FD-7E59-430A-B64B-921A1FE97C3C}" type="presOf" srcId="{7C3B0B69-6B0B-4181-AE8C-983BF91EA9CE}" destId="{34C67E31-352C-4F8A-BC70-5C83D16E4B1A}"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B3E605FD-0835-4B56-93E7-6F6B10E7ABE7}" type="presParOf" srcId="{6FF5675B-B0F9-489C-9358-0F1C20843440}" destId="{6A9AC68A-B6BF-45A0-9069-1C419D93FBBD}" srcOrd="6" destOrd="0" presId="urn:microsoft.com/office/officeart/2005/8/layout/hierarchy3"/>
    <dgm:cxn modelId="{1E9C8F8C-3B55-4838-8175-F28AC024B86C}" type="presParOf" srcId="{6FF5675B-B0F9-489C-9358-0F1C20843440}" destId="{7855C1DA-647E-43E4-A0E8-CAA0AA4BA514}" srcOrd="7"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73EAC401-244F-480A-A50F-A3421C1A3902}" type="presParOf" srcId="{3E556D48-47A8-49C9-8931-8DAD31FB3965}" destId="{B21C7327-1774-433F-9689-6B1EE68352AF}" srcOrd="6" destOrd="0" presId="urn:microsoft.com/office/officeart/2005/8/layout/hierarchy3"/>
    <dgm:cxn modelId="{58C70CEB-C2FB-49A7-B258-BD7988FA9183}" type="presParOf" srcId="{3E556D48-47A8-49C9-8931-8DAD31FB3965}" destId="{9E122446-757C-4274-ABD4-D7BE63654217}" srcOrd="7"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C0896787-BF86-40F8-B6E2-9E4824BEEB59}" type="presParOf" srcId="{0F6C525F-0B71-4E07-9460-019A97157898}" destId="{1D68C38F-3D1B-431E-A7B6-AED0D0F2F2BB}" srcOrd="4" destOrd="0" presId="urn:microsoft.com/office/officeart/2005/8/layout/hierarchy3"/>
    <dgm:cxn modelId="{A8B1E52E-63C2-4B2F-A02D-6F04E622BA8F}" type="presParOf" srcId="{1D68C38F-3D1B-431E-A7B6-AED0D0F2F2BB}" destId="{737B9CD5-FCC0-4EFC-A649-52916CE490B7}" srcOrd="0" destOrd="0" presId="urn:microsoft.com/office/officeart/2005/8/layout/hierarchy3"/>
    <dgm:cxn modelId="{BF5923E5-18FE-4C64-9DB0-F7B7E1726877}" type="presParOf" srcId="{737B9CD5-FCC0-4EFC-A649-52916CE490B7}" destId="{1ED4CA4A-704F-4CA0-84BB-51648B96CBBA}" srcOrd="0" destOrd="0" presId="urn:microsoft.com/office/officeart/2005/8/layout/hierarchy3"/>
    <dgm:cxn modelId="{D1BDACDB-8723-499B-987F-96CB43190249}" type="presParOf" srcId="{737B9CD5-FCC0-4EFC-A649-52916CE490B7}" destId="{02D9DCBD-F283-4B18-8520-3C095AD577E4}" srcOrd="1" destOrd="0" presId="urn:microsoft.com/office/officeart/2005/8/layout/hierarchy3"/>
    <dgm:cxn modelId="{29241F5B-FFB6-4E39-9AF9-5114E4F0988B}" type="presParOf" srcId="{1D68C38F-3D1B-431E-A7B6-AED0D0F2F2BB}" destId="{14B37993-3C31-4370-82B5-8ABC699C4762}" srcOrd="1" destOrd="0" presId="urn:microsoft.com/office/officeart/2005/8/layout/hierarchy3"/>
    <dgm:cxn modelId="{7421D3A2-73D4-4B5F-A7C2-EA09A4F14385}" type="presParOf" srcId="{14B37993-3C31-4370-82B5-8ABC699C4762}" destId="{34C67E31-352C-4F8A-BC70-5C83D16E4B1A}" srcOrd="0" destOrd="0" presId="urn:microsoft.com/office/officeart/2005/8/layout/hierarchy3"/>
    <dgm:cxn modelId="{7E6B3F14-FD10-4429-AD43-B72DC1ACC435}" type="presParOf" srcId="{14B37993-3C31-4370-82B5-8ABC699C4762}" destId="{94272E66-02B6-4922-BF8F-E802FA938B58}" srcOrd="1" destOrd="0" presId="urn:microsoft.com/office/officeart/2005/8/layout/hierarchy3"/>
    <dgm:cxn modelId="{9ABB2072-0EAB-4F22-9A7D-0790B379B1E6}" type="presParOf" srcId="{14B37993-3C31-4370-82B5-8ABC699C4762}" destId="{BFF70F69-8331-4DD0-A11B-724FD02F9781}" srcOrd="2" destOrd="0" presId="urn:microsoft.com/office/officeart/2005/8/layout/hierarchy3"/>
    <dgm:cxn modelId="{BAE41AA5-5579-41AD-B4EE-946D97060BC6}" type="presParOf" srcId="{14B37993-3C31-4370-82B5-8ABC699C4762}" destId="{F934C5FA-E869-459A-B1B1-10952BCECF3F}" srcOrd="3" destOrd="0" presId="urn:microsoft.com/office/officeart/2005/8/layout/hierarchy3"/>
    <dgm:cxn modelId="{B904A3AC-8F8C-4751-83E7-27F9B1392FFD}" type="presParOf" srcId="{14B37993-3C31-4370-82B5-8ABC699C4762}" destId="{51E68C23-74B0-45EA-9F9B-BDFF5D441FF9}" srcOrd="4" destOrd="0" presId="urn:microsoft.com/office/officeart/2005/8/layout/hierarchy3"/>
    <dgm:cxn modelId="{BFD509BD-F2B6-4091-8DAB-A6B437F8E6C7}" type="presParOf" srcId="{14B37993-3C31-4370-82B5-8ABC699C4762}" destId="{FE5F68FE-3E92-446B-A7DD-774B1274E41C}" srcOrd="5" destOrd="0" presId="urn:microsoft.com/office/officeart/2005/8/layout/hierarchy3"/>
    <dgm:cxn modelId="{0B0404C6-92E1-4E0A-9871-AA41B0F73D75}" type="presParOf" srcId="{14B37993-3C31-4370-82B5-8ABC699C4762}" destId="{7B5AB2A9-2636-473C-B790-0C6A649FAABB}" srcOrd="6" destOrd="0" presId="urn:microsoft.com/office/officeart/2005/8/layout/hierarchy3"/>
    <dgm:cxn modelId="{AE4B9AC3-6A62-4AC3-87A4-4B009A8A153A}" type="presParOf" srcId="{14B37993-3C31-4370-82B5-8ABC699C4762}" destId="{1EF3232B-1AF7-4DF2-B819-7EEA8B81311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AU"/>
        </a:p>
      </dgm:t>
    </dgm:pt>
    <dgm:pt modelId="{E41ACC00-7576-4EF9-A0D8-64F7F623443B}">
      <dgm:prSet phldrT="[Text]" custT="1"/>
      <dgm:spPr/>
      <dgm:t>
        <a:bodyPr/>
        <a:lstStyle/>
        <a:p>
          <a:endParaRPr lang="en-AU" altLang="zh-CN" sz="800" b="1" dirty="0"/>
        </a:p>
        <a:p>
          <a:r>
            <a:rPr lang="zh-CN" altLang="en-US" sz="800" b="1" dirty="0"/>
            <a:t>有复原力、安全和连接的地方
</a:t>
          </a:r>
          <a:endParaRPr lang="en-AU" sz="800" b="1"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rtl="0"/>
          <a:r>
            <a:rPr lang="en-AU" sz="700" dirty="0"/>
            <a:t>1.1. </a:t>
          </a:r>
          <a:r>
            <a:rPr lang="zh-CN" altLang="en-US" sz="700" dirty="0"/>
            <a:t>通过整合组织范围内的地方性原则和实践，加强地方发展的社会背景（与基础设施战略相联系）。</a:t>
          </a:r>
          <a:endParaRPr lang="en-AU" sz="7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zh-CN" altLang="en-US" sz="800" b="1" dirty="0"/>
            <a:t>创新和响应的服务和连接模式</a:t>
          </a:r>
          <a:endParaRPr lang="en-AU" sz="800" b="1"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altLang="zh-CN" sz="700" dirty="0"/>
            <a:t>2.1. </a:t>
          </a:r>
          <a:r>
            <a:rPr lang="zh-CN" altLang="en-US" sz="700" dirty="0"/>
            <a:t>开发虚拟平台，增加现有的社会联系机会。
</a:t>
          </a:r>
          <a:endParaRPr lang="en-AU" sz="7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rtl="0"/>
          <a:r>
            <a:rPr lang="en-US" altLang="zh-CN" sz="700" dirty="0"/>
            <a:t>1.2. </a:t>
          </a:r>
          <a:r>
            <a:rPr lang="zh-CN" altLang="en-US" sz="700" dirty="0"/>
            <a:t>支持社区主导的</a:t>
          </a:r>
          <a:r>
            <a:rPr lang="en-GB" sz="700" dirty="0"/>
            <a:t>COVID-19</a:t>
          </a:r>
          <a:r>
            <a:rPr lang="zh-CN" altLang="en-US" sz="700" dirty="0"/>
            <a:t>大流行病的恢复，加强公共卫生应对措施，以预防当前和未来的疾病。
</a:t>
          </a:r>
          <a:endParaRPr lang="en-AU" sz="7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rtl="0"/>
          <a:r>
            <a:rPr lang="en-US" altLang="zh-CN" sz="700" b="0" i="0" dirty="0"/>
            <a:t>1.3 </a:t>
          </a:r>
          <a:r>
            <a:rPr lang="zh-CN" altLang="en-US" sz="700" b="0" i="0" dirty="0"/>
            <a:t>创建安全和包容的社区，并通过社会凝聚力倡议改善对社区安全的看法，特别关注犯罪率高的地区，以及妇女、年轻人、</a:t>
          </a:r>
          <a:r>
            <a:rPr lang="en-GB" sz="700" b="0" i="0" dirty="0"/>
            <a:t>LGBTIQ+</a:t>
          </a:r>
          <a:r>
            <a:rPr lang="zh-CN" altLang="en-US" sz="700" b="0" i="0" dirty="0"/>
            <a:t>（性少数群体）和</a:t>
          </a:r>
          <a:r>
            <a:rPr lang="en-GB" sz="700" b="0" i="0" dirty="0"/>
            <a:t>CALD</a:t>
          </a:r>
          <a:r>
            <a:rPr lang="zh-CN" altLang="en-US" sz="700" b="0" i="0" dirty="0"/>
            <a:t>（文化和语言多样化）社区的看法。
</a:t>
          </a:r>
          <a:endParaRPr lang="en-AU" sz="700" b="0" i="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altLang="zh-CN" sz="700" dirty="0"/>
            <a:t>2.2. </a:t>
          </a:r>
          <a:r>
            <a:rPr lang="zh-CN" altLang="en-US" sz="700" dirty="0"/>
            <a:t>提高数字公平性，以适应未来对社区生活的参与能力。
</a:t>
          </a:r>
          <a:endParaRPr lang="en-AU" sz="7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altLang="zh-CN" sz="700" dirty="0"/>
            <a:t>2.3. </a:t>
          </a:r>
          <a:r>
            <a:rPr lang="zh-CN" altLang="en-US" sz="700" dirty="0"/>
            <a:t>建立一个吸引社区服务组织和资金流的框架。
</a:t>
          </a:r>
          <a:endParaRPr lang="en-AU" sz="7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zh-CN" altLang="en-US" sz="800" b="1" dirty="0"/>
            <a:t>社区研究和数据</a:t>
          </a:r>
          <a:endParaRPr lang="en-AU" sz="800" b="1"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altLang="zh-CN" sz="700" dirty="0"/>
            <a:t>3.1. </a:t>
          </a:r>
          <a:r>
            <a:rPr lang="zh-CN" altLang="en-US" sz="700" dirty="0"/>
            <a:t>在中央研究中心建立关于社区需求的共享知识生态系统。</a:t>
          </a:r>
          <a:endParaRPr lang="en-AU" sz="7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US" altLang="zh-CN" sz="700" dirty="0"/>
            <a:t>3.2. </a:t>
          </a:r>
          <a:r>
            <a:rPr lang="zh-CN" altLang="en-US" sz="700" dirty="0"/>
            <a:t>使健康和福祉指标与外部框架（如可持续发展目标）保持一致。
</a:t>
          </a:r>
          <a:endParaRPr lang="en-AU" sz="7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altLang="zh-CN" sz="700" dirty="0"/>
            <a:t>3.3. </a:t>
          </a:r>
          <a:r>
            <a:rPr lang="zh-CN" altLang="en-US" sz="700" dirty="0"/>
            <a:t>建立并加强研究型、评估型和反思性实践的组织文化。
</a:t>
          </a:r>
          <a:endParaRPr lang="en-AU" sz="7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a:r>
            <a:rPr lang="en-US" altLang="zh-CN" sz="700" dirty="0"/>
            <a:t>3.4. </a:t>
          </a:r>
          <a:r>
            <a:rPr lang="zh-CN" altLang="en-US" sz="700" dirty="0"/>
            <a:t>使内部和外部的战略环境保持一致。
</a:t>
          </a:r>
          <a:endParaRPr lang="en-AU" sz="700" dirty="0"/>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66082CBE-E392-459D-8EE3-2DB7A4857508}">
      <dgm:prSet phldrT="[Text]" custT="1"/>
      <dgm:spPr/>
      <dgm:t>
        <a:bodyPr/>
        <a:lstStyle/>
        <a:p>
          <a:r>
            <a:rPr lang="zh-CN" altLang="en-US" sz="800" b="1" dirty="0"/>
            <a:t>贯穿生命历程的健康和福祉</a:t>
          </a:r>
          <a:endParaRPr lang="en-AU" sz="800" b="1"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AU" sz="700" dirty="0"/>
            <a:t>4.1. </a:t>
          </a:r>
          <a:r>
            <a:rPr lang="zh-CN" altLang="en-US" sz="700" dirty="0"/>
            <a:t>在市政厅决策中嵌入社会影响评估。 </a:t>
          </a:r>
          <a:endParaRPr lang="en-AU" sz="700"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l"/>
          <a:r>
            <a:rPr lang="en-AU" sz="700" dirty="0"/>
            <a:t>4.2 </a:t>
          </a:r>
          <a:r>
            <a:rPr lang="zh-CN" altLang="en-US" sz="700" dirty="0"/>
            <a:t>加强健康和福祉的替代方法，包括基于艺术的实践和社会处方。</a:t>
          </a:r>
          <a:endParaRPr lang="en-AU" sz="700"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pPr algn="l"/>
          <a:r>
            <a:rPr lang="en-AU" sz="700" dirty="0"/>
            <a:t>4.3. </a:t>
          </a:r>
          <a:r>
            <a:rPr lang="zh-CN" altLang="en-US" sz="700" dirty="0"/>
            <a:t>与战略服务规划合作，将健康和福祉的最佳做法纳入市政厅服务设计中。
</a:t>
          </a:r>
          <a:endParaRPr lang="en-AU" sz="700"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zh-CN" altLang="en-US" sz="800" b="1" dirty="0"/>
            <a:t>大胆而进步的领导</a:t>
          </a:r>
          <a:endParaRPr lang="en-AU" sz="800" b="1" dirty="0"/>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rtl="0"/>
          <a:r>
            <a:rPr lang="en-AU" sz="700" dirty="0"/>
            <a:t>5.1 </a:t>
          </a:r>
          <a:r>
            <a:rPr lang="zh-CN" altLang="en-US" sz="700" dirty="0"/>
            <a:t>通过利用凯西市在恢复能力最强的就业部门（即教育和培训以及保健和社会援助）的战略性区域经济优势，解决持续存在的和新出现的就业脆弱性问题。
</a:t>
          </a:r>
          <a:endParaRPr lang="en-AU" sz="700" dirty="0">
            <a:highlight>
              <a:srgbClr val="FFFF00"/>
            </a:highlight>
          </a:endParaRP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AU" sz="700" dirty="0"/>
            <a:t>5.2. </a:t>
          </a:r>
          <a:r>
            <a:rPr lang="zh-CN" altLang="en-US" sz="700" dirty="0"/>
            <a:t>在组织内嵌入对原住民和托雷斯海峡岛民文化、知识和历史的理解和价值，以推动公平的决策。</a:t>
          </a:r>
          <a:endParaRPr lang="en-AU" sz="700" dirty="0"/>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761AAB8E-CA5A-457E-A033-0EFE3D721363}">
      <dgm:prSet phldrT="[Text]" custT="1"/>
      <dgm:spPr/>
      <dgm:t>
        <a:bodyPr/>
        <a:lstStyle/>
        <a:p>
          <a:pPr algn="l"/>
          <a:r>
            <a:rPr lang="en-AU" sz="700" dirty="0"/>
            <a:t>5.3 </a:t>
          </a:r>
          <a:r>
            <a:rPr lang="en-US" altLang="zh-CN" sz="700" dirty="0"/>
            <a:t>- </a:t>
          </a:r>
          <a:r>
            <a:rPr lang="zh-CN" altLang="en-US" sz="700" dirty="0"/>
            <a:t>在市政厅系统内嵌入对交叉性和公平性的深刻理解，并推动进步的社区对话。</a:t>
          </a:r>
          <a:endParaRPr lang="en-AU" sz="700" dirty="0"/>
        </a:p>
      </dgm:t>
    </dgm:pt>
    <dgm:pt modelId="{F2710924-107D-47C9-A8AC-A18EF4420A57}" type="parTrans" cxnId="{B1C9B311-1C45-4D1C-AD2B-19EF80668511}">
      <dgm:prSet/>
      <dgm:spPr/>
      <dgm:t>
        <a:bodyPr/>
        <a:lstStyle/>
        <a:p>
          <a:endParaRPr lang="en-AU"/>
        </a:p>
      </dgm:t>
    </dgm:pt>
    <dgm:pt modelId="{A3DCF71C-78EE-4D37-ABB3-C1B359686F32}" type="sibTrans" cxnId="{B1C9B311-1C45-4D1C-AD2B-19EF80668511}">
      <dgm:prSet/>
      <dgm:spPr/>
      <dgm:t>
        <a:bodyPr/>
        <a:lstStyle/>
        <a:p>
          <a:endParaRPr lang="en-AU"/>
        </a:p>
      </dgm:t>
    </dgm:pt>
    <dgm:pt modelId="{70C80934-84FB-41C0-A9CD-DEE73579B8AC}">
      <dgm:prSet phldrT="[Text]" custT="1"/>
      <dgm:spPr/>
      <dgm:t>
        <a:bodyPr/>
        <a:lstStyle/>
        <a:p>
          <a:pPr algn="l"/>
          <a:r>
            <a:rPr lang="en-AU" sz="700" dirty="0"/>
            <a:t>5.4 </a:t>
          </a:r>
          <a:r>
            <a:rPr lang="zh-CN" altLang="en-US" sz="700" dirty="0"/>
            <a:t>界定并发挥部门内变革的领导者作用（如改革、皇家委员会）。</a:t>
          </a:r>
          <a:endParaRPr lang="en-AU" sz="700" dirty="0"/>
        </a:p>
      </dgm:t>
    </dgm:pt>
    <dgm:pt modelId="{F969FD47-AFD9-48A3-81C7-AB37EBE39008}" type="parTrans" cxnId="{C4245BF3-B4CE-4D98-98AD-BD2ACED3F0A7}">
      <dgm:prSet/>
      <dgm:spPr/>
      <dgm:t>
        <a:bodyPr/>
        <a:lstStyle/>
        <a:p>
          <a:endParaRPr lang="en-AU"/>
        </a:p>
      </dgm:t>
    </dgm:pt>
    <dgm:pt modelId="{D2CBB41E-2092-4C44-B263-2114D4F9004A}" type="sibTrans" cxnId="{C4245BF3-B4CE-4D98-98AD-BD2ACED3F0A7}">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90516">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248885" custLinFactNeighborX="-2803" custLinFactNeighborY="409">
        <dgm:presLayoutVars>
          <dgm:bulletEnabled val="1"/>
        </dgm:presLayoutVars>
      </dgm:prSet>
      <dgm:spPr/>
    </dgm:pt>
    <dgm:pt modelId="{1D442257-A924-45DF-A11B-167F89EC76FB}" type="pres">
      <dgm:prSet presAssocID="{75DAE9C5-BBE1-4FD3-ADEB-59714C923FEB}" presName="Name13" presStyleLbl="parChTrans1D2" presStyleIdx="2" presStyleCnt="17"/>
      <dgm:spPr/>
    </dgm:pt>
    <dgm:pt modelId="{58D8B7E2-E3A8-4B44-9C48-5E317CC7DB72}" type="pres">
      <dgm:prSet presAssocID="{CA09636C-7F22-41BE-9E59-62C63BF41D32}" presName="childText" presStyleLbl="bgAcc1" presStyleIdx="2" presStyleCnt="17" custScaleX="229464" custScaleY="402262" custLinFactNeighborX="2806" custLinFactNeighborY="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183568">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172763">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164772">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39689" custScaleY="161405">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37799" custScaleY="194649">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43359" custScaleY="192967">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39154" custScaleY="182220">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0" presStyleCnt="17"/>
      <dgm:spPr/>
    </dgm:pt>
    <dgm:pt modelId="{0602F1AD-273D-41FE-9400-0E9ACFDB050E}" type="pres">
      <dgm:prSet presAssocID="{2D413BD3-04DE-4F5E-9679-4D335DE47976}" presName="childText" presStyleLbl="bgAcc1" presStyleIdx="10" presStyleCnt="17" custScaleX="243758" custScaleY="181282">
        <dgm:presLayoutVars>
          <dgm:bulletEnabled val="1"/>
        </dgm:presLayoutVars>
      </dgm:prSet>
      <dgm:spPr/>
    </dgm:pt>
    <dgm:pt modelId="{A9095F55-5DC0-4122-B5B7-65849DE3087F}" type="pres">
      <dgm:prSet presAssocID="{03A3C41D-2A52-4AD6-865A-F63D0EAB01F7}" presName="Name13" presStyleLbl="parChTrans1D2" presStyleIdx="11" presStyleCnt="17"/>
      <dgm:spPr/>
    </dgm:pt>
    <dgm:pt modelId="{8DEFAB2B-8225-4C0A-ABF0-B99C91493608}" type="pres">
      <dgm:prSet presAssocID="{76CEDD40-B011-4C28-97F1-7BCAD8476D39}" presName="childText" presStyleLbl="bgAcc1" presStyleIdx="11" presStyleCnt="17" custScaleX="239528" custScaleY="205061">
        <dgm:presLayoutVars>
          <dgm:bulletEnabled val="1"/>
        </dgm:presLayoutVars>
      </dgm:prSet>
      <dgm:spPr/>
    </dgm:pt>
    <dgm:pt modelId="{EB6EBD5A-C704-45D5-BFDC-89AF46D361D4}" type="pres">
      <dgm:prSet presAssocID="{F7ED5B27-8CD7-4411-82E3-6656E08A8F43}" presName="Name13" presStyleLbl="parChTrans1D2" presStyleIdx="12" presStyleCnt="17"/>
      <dgm:spPr/>
    </dgm:pt>
    <dgm:pt modelId="{09D4ABF1-C5EC-4A00-A5B0-0F080255E5E8}" type="pres">
      <dgm:prSet presAssocID="{A8F64390-EED8-46EE-84FD-8F67FD807A44}" presName="childText" presStyleLbl="bgAcc1" presStyleIdx="12" presStyleCnt="17" custScaleX="242753" custScaleY="232915">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3" presStyleCnt="17"/>
      <dgm:spPr/>
    </dgm:pt>
    <dgm:pt modelId="{2D98AD89-16F2-487B-9E1D-A4B79153D1E5}" type="pres">
      <dgm:prSet presAssocID="{23A1BDFA-2FE9-4237-B452-F4A590233145}" presName="childText" presStyleLbl="bgAcc1" presStyleIdx="13" presStyleCnt="17" custScaleX="231760" custScaleY="353160">
        <dgm:presLayoutVars>
          <dgm:bulletEnabled val="1"/>
        </dgm:presLayoutVars>
      </dgm:prSet>
      <dgm:spPr/>
    </dgm:pt>
    <dgm:pt modelId="{34B797F7-A3CF-4374-AE27-BFC15339FE8C}" type="pres">
      <dgm:prSet presAssocID="{860C0E9D-81EF-4AB4-9E2C-DC8D058802AA}" presName="Name13" presStyleLbl="parChTrans1D2" presStyleIdx="14" presStyleCnt="17"/>
      <dgm:spPr/>
    </dgm:pt>
    <dgm:pt modelId="{054268E3-D8EF-4BA9-8213-7E79E0ABD468}" type="pres">
      <dgm:prSet presAssocID="{930CB5EA-7C50-4236-9EC5-470C3AC41216}" presName="childText" presStyleLbl="bgAcc1" presStyleIdx="14" presStyleCnt="17" custScaleX="225344" custScaleY="256251">
        <dgm:presLayoutVars>
          <dgm:bulletEnabled val="1"/>
        </dgm:presLayoutVars>
      </dgm:prSet>
      <dgm:spPr/>
    </dgm:pt>
    <dgm:pt modelId="{107A45CD-D4A2-48E9-B0C0-4946FE527DF3}" type="pres">
      <dgm:prSet presAssocID="{F2710924-107D-47C9-A8AC-A18EF4420A57}" presName="Name13" presStyleLbl="parChTrans1D2" presStyleIdx="15" presStyleCnt="17"/>
      <dgm:spPr/>
    </dgm:pt>
    <dgm:pt modelId="{75585C01-9712-4456-BCA4-80E713501BAD}" type="pres">
      <dgm:prSet presAssocID="{761AAB8E-CA5A-457E-A033-0EFE3D721363}" presName="childText" presStyleLbl="bgAcc1" presStyleIdx="15" presStyleCnt="17" custScaleX="228355" custScaleY="254387">
        <dgm:presLayoutVars>
          <dgm:bulletEnabled val="1"/>
        </dgm:presLayoutVars>
      </dgm:prSet>
      <dgm:spPr/>
    </dgm:pt>
    <dgm:pt modelId="{3206B637-5212-4082-9051-2F3B48AECCE1}" type="pres">
      <dgm:prSet presAssocID="{F969FD47-AFD9-48A3-81C7-AB37EBE39008}" presName="Name13" presStyleLbl="parChTrans1D2" presStyleIdx="16" presStyleCnt="17"/>
      <dgm:spPr/>
    </dgm:pt>
    <dgm:pt modelId="{2BAB8F02-ABC7-4369-BE77-5975D93A2F5D}" type="pres">
      <dgm:prSet presAssocID="{70C80934-84FB-41C0-A9CD-DEE73579B8AC}" presName="childText" presStyleLbl="bgAcc1" presStyleIdx="16" presStyleCnt="17" custScaleX="231939" custScaleY="175823">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1C9B311-1C45-4D1C-AD2B-19EF80668511}" srcId="{BF1B5E7B-B410-4ED8-A1D8-8FC23F0DA6B5}" destId="{761AAB8E-CA5A-457E-A033-0EFE3D721363}" srcOrd="2" destOrd="0" parTransId="{F2710924-107D-47C9-A8AC-A18EF4420A57}" sibTransId="{A3DCF71C-78EE-4D37-ABB3-C1B359686F32}"/>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3C5D0838-28B5-4B86-BA57-C5450898B46C}" type="presOf" srcId="{F2710924-107D-47C9-A8AC-A18EF4420A57}" destId="{107A45CD-D4A2-48E9-B0C0-4946FE527DF3}"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7846264A-EF1A-439F-BCC1-467A970D9A72}" type="presOf" srcId="{F969FD47-AFD9-48A3-81C7-AB37EBE39008}" destId="{3206B637-5212-4082-9051-2F3B48AECCE1}"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5E549F81-A2F6-4B94-B188-7FC4312B4047}" type="presOf" srcId="{70C80934-84FB-41C0-A9CD-DEE73579B8AC}" destId="{2BAB8F02-ABC7-4369-BE77-5975D93A2F5D}"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6D2CB0F2-711C-492A-A59F-D10CCCA8CA14}" type="presOf" srcId="{C2095B14-7FD3-4636-B2F4-77B4747B10E8}" destId="{54256F9F-BEF5-4693-BCA8-42CEEEE3B424}" srcOrd="1" destOrd="0" presId="urn:microsoft.com/office/officeart/2005/8/layout/hierarchy3"/>
    <dgm:cxn modelId="{C4245BF3-B4CE-4D98-98AD-BD2ACED3F0A7}" srcId="{BF1B5E7B-B410-4ED8-A1D8-8FC23F0DA6B5}" destId="{70C80934-84FB-41C0-A9CD-DEE73579B8AC}" srcOrd="3" destOrd="0" parTransId="{F969FD47-AFD9-48A3-81C7-AB37EBE39008}" sibTransId="{D2CBB41E-2092-4C44-B263-2114D4F9004A}"/>
    <dgm:cxn modelId="{25A5A3F8-7E3A-49E7-A729-D7E95A83005B}" type="presOf" srcId="{761AAB8E-CA5A-457E-A033-0EFE3D721363}" destId="{75585C01-9712-4456-BCA4-80E713501BAD}"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 modelId="{2914CFF8-0D2C-4640-9023-5B7295BD1498}" type="presParOf" srcId="{9C693160-2B96-4189-9419-EADCFCF1B044}" destId="{107A45CD-D4A2-48E9-B0C0-4946FE527DF3}" srcOrd="4" destOrd="0" presId="urn:microsoft.com/office/officeart/2005/8/layout/hierarchy3"/>
    <dgm:cxn modelId="{128D5AB6-F2C7-4CA8-80FA-592E827900EE}" type="presParOf" srcId="{9C693160-2B96-4189-9419-EADCFCF1B044}" destId="{75585C01-9712-4456-BCA4-80E713501BAD}" srcOrd="5" destOrd="0" presId="urn:microsoft.com/office/officeart/2005/8/layout/hierarchy3"/>
    <dgm:cxn modelId="{A3635694-A1BE-4BE9-8FA9-6AA69762DEF4}" type="presParOf" srcId="{9C693160-2B96-4189-9419-EADCFCF1B044}" destId="{3206B637-5212-4082-9051-2F3B48AECCE1}" srcOrd="6" destOrd="0" presId="urn:microsoft.com/office/officeart/2005/8/layout/hierarchy3"/>
    <dgm:cxn modelId="{E02FB3F9-AC78-4199-BA7B-FD61C14ACFA2}" type="presParOf" srcId="{9C693160-2B96-4189-9419-EADCFCF1B044}" destId="{2BAB8F02-ABC7-4369-BE77-5975D93A2F5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1578" y="82648"/>
          <a:ext cx="1936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endParaRPr lang="en-AU" altLang="zh-CN" sz="800" b="1" kern="1200" dirty="0">
            <a:effectLst/>
            <a:latin typeface="Calibri" panose="020F0502020204030204" pitchFamily="34" charset="0"/>
            <a:cs typeface="Arial" panose="020B0604020202020204" pitchFamily="34" charset="0"/>
          </a:endParaRPr>
        </a:p>
        <a:p>
          <a:pPr marL="0" lvl="0" indent="0" algn="ctr" defTabSz="355600">
            <a:lnSpc>
              <a:spcPct val="90000"/>
            </a:lnSpc>
            <a:spcBef>
              <a:spcPct val="0"/>
            </a:spcBef>
            <a:spcAft>
              <a:spcPct val="35000"/>
            </a:spcAft>
            <a:buNone/>
          </a:pPr>
          <a:r>
            <a:rPr lang="zh-CN" altLang="en-US" sz="800" b="1" kern="1200" dirty="0">
              <a:effectLst/>
              <a:latin typeface="Calibri" panose="020F0502020204030204" pitchFamily="34" charset="0"/>
              <a:cs typeface="Arial" panose="020B0604020202020204" pitchFamily="34" charset="0"/>
            </a:rPr>
            <a:t>为凯西市和区域交付基础设施进行合作和倡导 
</a:t>
          </a:r>
          <a:endParaRPr lang="en-AU" sz="800" kern="1200" dirty="0"/>
        </a:p>
      </dsp:txBody>
      <dsp:txXfrm>
        <a:off x="12846" y="93916"/>
        <a:ext cx="1914318" cy="362186"/>
      </dsp:txXfrm>
    </dsp:sp>
    <dsp:sp modelId="{3CFFCAF7-A584-4D5F-A059-9A51872B27AD}">
      <dsp:nvSpPr>
        <dsp:cNvPr id="0" name=""/>
        <dsp:cNvSpPr/>
      </dsp:nvSpPr>
      <dsp:spPr>
        <a:xfrm>
          <a:off x="195264" y="467371"/>
          <a:ext cx="196547" cy="877311"/>
        </a:xfrm>
        <a:custGeom>
          <a:avLst/>
          <a:gdLst/>
          <a:ahLst/>
          <a:cxnLst/>
          <a:rect l="0" t="0" r="0" b="0"/>
          <a:pathLst>
            <a:path>
              <a:moveTo>
                <a:pt x="0" y="0"/>
              </a:moveTo>
              <a:lnTo>
                <a:pt x="0" y="877311"/>
              </a:lnTo>
              <a:lnTo>
                <a:pt x="196547" y="8773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391812" y="619808"/>
          <a:ext cx="1594548" cy="144974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mj-lt"/>
            <a:buNone/>
          </a:pPr>
          <a:r>
            <a:rPr lang="en-US" altLang="zh-CN" sz="700" kern="1200" dirty="0">
              <a:effectLst/>
              <a:latin typeface="Calibri" panose="020F0502020204030204" pitchFamily="34" charset="0"/>
              <a:cs typeface="Calibri" panose="020F0502020204030204" pitchFamily="34" charset="0"/>
            </a:rPr>
            <a:t>1.1 </a:t>
          </a:r>
          <a:r>
            <a:rPr lang="zh-CN" altLang="en-US" sz="700" kern="1200" dirty="0">
              <a:effectLst/>
              <a:latin typeface="Calibri" panose="020F0502020204030204" pitchFamily="34" charset="0"/>
              <a:cs typeface="Calibri" panose="020F0502020204030204" pitchFamily="34" charset="0"/>
            </a:rPr>
            <a:t>倡导州政府和联邦政府以及非政府及时交付基础设施，重点是：</a:t>
          </a:r>
          <a:r>
            <a:rPr lang="en-US" altLang="zh-CN" sz="700" kern="1200" dirty="0">
              <a:effectLst/>
              <a:latin typeface="Calibri" panose="020F0502020204030204" pitchFamily="34" charset="0"/>
              <a:cs typeface="Calibri" panose="020F0502020204030204" pitchFamily="34" charset="0"/>
            </a:rPr>
            <a:t>
- </a:t>
          </a:r>
          <a:r>
            <a:rPr lang="zh-CN" altLang="en-US" sz="700" kern="1200" dirty="0">
              <a:effectLst/>
              <a:latin typeface="Calibri" panose="020F0502020204030204" pitchFamily="34" charset="0"/>
              <a:cs typeface="Calibri" panose="020F0502020204030204" pitchFamily="34" charset="0"/>
            </a:rPr>
            <a:t>减少交通拥堵，改善公共和主动交通选择。
</a:t>
          </a:r>
          <a:r>
            <a:rPr lang="en-US" altLang="zh-CN" sz="700" kern="1200" dirty="0">
              <a:effectLst/>
              <a:latin typeface="Calibri" panose="020F0502020204030204" pitchFamily="34" charset="0"/>
              <a:cs typeface="Calibri" panose="020F0502020204030204" pitchFamily="34" charset="0"/>
            </a:rPr>
            <a:t>- </a:t>
          </a:r>
          <a:r>
            <a:rPr lang="zh-CN" altLang="en-US" sz="700" kern="1200" dirty="0">
              <a:effectLst/>
              <a:latin typeface="Calibri" panose="020F0502020204030204" pitchFamily="34" charset="0"/>
              <a:cs typeface="Calibri" panose="020F0502020204030204" pitchFamily="34" charset="0"/>
            </a:rPr>
            <a:t>将凯西社区与区域基础设施连接起来，如东南机场、克莱德（</a:t>
          </a:r>
          <a:r>
            <a:rPr lang="en-US" altLang="zh-CN" sz="700" kern="1200" dirty="0">
              <a:effectLst/>
              <a:latin typeface="Calibri" panose="020F0502020204030204" pitchFamily="34" charset="0"/>
              <a:cs typeface="Calibri" panose="020F0502020204030204" pitchFamily="34" charset="0"/>
            </a:rPr>
            <a:t>Clyde</a:t>
          </a:r>
          <a:r>
            <a:rPr lang="zh-CN" altLang="en-US" sz="700" kern="1200" dirty="0">
              <a:effectLst/>
              <a:latin typeface="Calibri" panose="020F0502020204030204" pitchFamily="34" charset="0"/>
              <a:cs typeface="Calibri" panose="020F0502020204030204" pitchFamily="34" charset="0"/>
            </a:rPr>
            <a:t>）区域公园、循环水管道、汤普森路（</a:t>
          </a:r>
          <a:r>
            <a:rPr lang="en-US" sz="700" kern="1200" dirty="0">
              <a:effectLst/>
              <a:latin typeface="Calibri" panose="020F0502020204030204" pitchFamily="34" charset="0"/>
              <a:ea typeface="Calibri" panose="020F0502020204030204" pitchFamily="34" charset="0"/>
              <a:cs typeface="Calibri" panose="020F0502020204030204" pitchFamily="34" charset="0"/>
            </a:rPr>
            <a:t>Thompsons Road</a:t>
          </a:r>
          <a:r>
            <a:rPr lang="zh-CN" altLang="en-US" sz="700" kern="12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kern="1200" dirty="0">
              <a:effectLst/>
              <a:latin typeface="Calibri" panose="020F0502020204030204" pitchFamily="34" charset="0"/>
              <a:cs typeface="Calibri" panose="020F0502020204030204" pitchFamily="34" charset="0"/>
            </a:rPr>
            <a:t>、先进废物处理厂、丹德农（</a:t>
          </a:r>
          <a:r>
            <a:rPr lang="en-US" sz="700" kern="1200" dirty="0">
              <a:effectLst/>
              <a:latin typeface="Calibri" panose="020F0502020204030204" pitchFamily="34" charset="0"/>
              <a:ea typeface="Calibri" panose="020F0502020204030204" pitchFamily="34" charset="0"/>
              <a:cs typeface="Calibri" panose="020F0502020204030204" pitchFamily="34" charset="0"/>
            </a:rPr>
            <a:t>Dandenong</a:t>
          </a:r>
          <a:r>
            <a:rPr lang="zh-CN" altLang="en-US" sz="700" kern="12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kern="1200" dirty="0">
              <a:effectLst/>
              <a:latin typeface="Calibri" panose="020F0502020204030204" pitchFamily="34" charset="0"/>
              <a:cs typeface="Calibri" panose="020F0502020204030204" pitchFamily="34" charset="0"/>
            </a:rPr>
            <a:t>矩形体育馆。</a:t>
          </a:r>
          <a:endParaRPr lang="en-AU" sz="700" kern="1200" dirty="0"/>
        </a:p>
      </dsp:txBody>
      <dsp:txXfrm>
        <a:off x="434274" y="662270"/>
        <a:ext cx="1509624" cy="1364824"/>
      </dsp:txXfrm>
    </dsp:sp>
    <dsp:sp modelId="{F6C89242-AAFE-493D-9F10-93D5A1DDD7BF}">
      <dsp:nvSpPr>
        <dsp:cNvPr id="0" name=""/>
        <dsp:cNvSpPr/>
      </dsp:nvSpPr>
      <dsp:spPr>
        <a:xfrm>
          <a:off x="195264" y="467371"/>
          <a:ext cx="196547" cy="1939030"/>
        </a:xfrm>
        <a:custGeom>
          <a:avLst/>
          <a:gdLst/>
          <a:ahLst/>
          <a:cxnLst/>
          <a:rect l="0" t="0" r="0" b="0"/>
          <a:pathLst>
            <a:path>
              <a:moveTo>
                <a:pt x="0" y="0"/>
              </a:moveTo>
              <a:lnTo>
                <a:pt x="0" y="1939030"/>
              </a:lnTo>
              <a:lnTo>
                <a:pt x="196547" y="19390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391812" y="2164968"/>
          <a:ext cx="1566606" cy="48286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1.2 </a:t>
          </a:r>
          <a:r>
            <a:rPr lang="zh-CN" altLang="en-US" sz="700" kern="1200" dirty="0">
              <a:effectLst/>
              <a:latin typeface="Calibri" panose="020F0502020204030204" pitchFamily="34" charset="0"/>
              <a:cs typeface="Calibri" panose="020F0502020204030204" pitchFamily="34" charset="0"/>
            </a:rPr>
            <a:t>利用创新的采购和筹资战略，更有效地交付和管理基础设施。</a:t>
          </a:r>
          <a:endParaRPr lang="en-AU" sz="700" kern="1200" dirty="0"/>
        </a:p>
      </dsp:txBody>
      <dsp:txXfrm>
        <a:off x="405955" y="2179111"/>
        <a:ext cx="1538320" cy="454580"/>
      </dsp:txXfrm>
    </dsp:sp>
    <dsp:sp modelId="{1D442257-A924-45DF-A11B-167F89EC76FB}">
      <dsp:nvSpPr>
        <dsp:cNvPr id="0" name=""/>
        <dsp:cNvSpPr/>
      </dsp:nvSpPr>
      <dsp:spPr>
        <a:xfrm>
          <a:off x="195264" y="467371"/>
          <a:ext cx="196547" cy="2493031"/>
        </a:xfrm>
        <a:custGeom>
          <a:avLst/>
          <a:gdLst/>
          <a:ahLst/>
          <a:cxnLst/>
          <a:rect l="0" t="0" r="0" b="0"/>
          <a:pathLst>
            <a:path>
              <a:moveTo>
                <a:pt x="0" y="0"/>
              </a:moveTo>
              <a:lnTo>
                <a:pt x="0" y="2493031"/>
              </a:lnTo>
              <a:lnTo>
                <a:pt x="196547" y="249303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391812" y="2743246"/>
          <a:ext cx="1609747" cy="43431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1.3 </a:t>
          </a:r>
          <a:r>
            <a:rPr lang="zh-CN" altLang="en-US" sz="700" kern="1200" dirty="0">
              <a:effectLst/>
              <a:latin typeface="Calibri" panose="020F0502020204030204" pitchFamily="34" charset="0"/>
              <a:cs typeface="Calibri" panose="020F0502020204030204" pitchFamily="34" charset="0"/>
            </a:rPr>
            <a:t>与利益相关者合作，提供、维护、服务和管理我们的社区基础设施。</a:t>
          </a:r>
          <a:endParaRPr lang="en-AU" sz="700" kern="1200" dirty="0"/>
        </a:p>
      </dsp:txBody>
      <dsp:txXfrm>
        <a:off x="404533" y="2755967"/>
        <a:ext cx="1584305" cy="408871"/>
      </dsp:txXfrm>
    </dsp:sp>
    <dsp:sp modelId="{CA1D3872-1FAC-4BE9-B0D8-0342F5C5C37A}">
      <dsp:nvSpPr>
        <dsp:cNvPr id="0" name=""/>
        <dsp:cNvSpPr/>
      </dsp:nvSpPr>
      <dsp:spPr>
        <a:xfrm>
          <a:off x="2108411" y="88636"/>
          <a:ext cx="1900911"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effectLst/>
              <a:latin typeface="Calibri" panose="020F0502020204030204" pitchFamily="34" charset="0"/>
              <a:cs typeface="Arial" panose="020B0604020202020204" pitchFamily="34" charset="0"/>
            </a:rPr>
            <a:t>改进和利用数据，为基础设施决策提供信息</a:t>
          </a:r>
          <a:endParaRPr lang="en-AU" sz="800" kern="1200" dirty="0"/>
        </a:p>
      </dsp:txBody>
      <dsp:txXfrm>
        <a:off x="2119679" y="99904"/>
        <a:ext cx="1878375" cy="362186"/>
      </dsp:txXfrm>
    </dsp:sp>
    <dsp:sp modelId="{B9EAC960-122E-4093-8238-4D3B36CAE046}">
      <dsp:nvSpPr>
        <dsp:cNvPr id="0" name=""/>
        <dsp:cNvSpPr/>
      </dsp:nvSpPr>
      <dsp:spPr>
        <a:xfrm>
          <a:off x="2298502" y="473359"/>
          <a:ext cx="213799" cy="495813"/>
        </a:xfrm>
        <a:custGeom>
          <a:avLst/>
          <a:gdLst/>
          <a:ahLst/>
          <a:cxnLst/>
          <a:rect l="0" t="0" r="0" b="0"/>
          <a:pathLst>
            <a:path>
              <a:moveTo>
                <a:pt x="0" y="0"/>
              </a:moveTo>
              <a:lnTo>
                <a:pt x="0" y="495813"/>
              </a:lnTo>
              <a:lnTo>
                <a:pt x="213799" y="49581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512301" y="619808"/>
          <a:ext cx="1457595" cy="6987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2.1 </a:t>
          </a:r>
          <a:r>
            <a:rPr lang="zh-CN" altLang="en-US" sz="700" kern="1200" dirty="0">
              <a:effectLst/>
              <a:latin typeface="Calibri" panose="020F0502020204030204" pitchFamily="34" charset="0"/>
              <a:cs typeface="Calibri" panose="020F0502020204030204" pitchFamily="34" charset="0"/>
            </a:rPr>
            <a:t>创建一个综合数据和信息平台，以了解当前和未来的服务、人口趋势和资产需求。</a:t>
          </a:r>
          <a:endParaRPr lang="en-AU" sz="700" kern="1200" dirty="0"/>
        </a:p>
      </dsp:txBody>
      <dsp:txXfrm>
        <a:off x="2532766" y="640273"/>
        <a:ext cx="1416665" cy="657799"/>
      </dsp:txXfrm>
    </dsp:sp>
    <dsp:sp modelId="{F36FFD2C-0EFF-4A48-81CE-167303AA2739}">
      <dsp:nvSpPr>
        <dsp:cNvPr id="0" name=""/>
        <dsp:cNvSpPr/>
      </dsp:nvSpPr>
      <dsp:spPr>
        <a:xfrm>
          <a:off x="2298502" y="473359"/>
          <a:ext cx="213799" cy="1272065"/>
        </a:xfrm>
        <a:custGeom>
          <a:avLst/>
          <a:gdLst/>
          <a:ahLst/>
          <a:cxnLst/>
          <a:rect l="0" t="0" r="0" b="0"/>
          <a:pathLst>
            <a:path>
              <a:moveTo>
                <a:pt x="0" y="0"/>
              </a:moveTo>
              <a:lnTo>
                <a:pt x="0" y="1272065"/>
              </a:lnTo>
              <a:lnTo>
                <a:pt x="213799" y="12720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512301" y="1413949"/>
          <a:ext cx="1459336" cy="662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2.2 </a:t>
          </a:r>
          <a:r>
            <a:rPr lang="zh-CN" altLang="en-US" sz="700" kern="1200" dirty="0">
              <a:effectLst/>
              <a:latin typeface="Calibri" panose="020F0502020204030204" pitchFamily="34" charset="0"/>
              <a:cs typeface="Calibri" panose="020F0502020204030204" pitchFamily="34" charset="0"/>
            </a:rPr>
            <a:t>利用技术来监测、评估和通知资产性能、管理和决策。</a:t>
          </a:r>
          <a:endParaRPr lang="en-AU" sz="700" kern="1200" dirty="0"/>
        </a:p>
      </dsp:txBody>
      <dsp:txXfrm>
        <a:off x="2531718" y="1433366"/>
        <a:ext cx="1420502" cy="624116"/>
      </dsp:txXfrm>
    </dsp:sp>
    <dsp:sp modelId="{DCB71082-82FD-4BC1-A118-8D5B1F93BEAB}">
      <dsp:nvSpPr>
        <dsp:cNvPr id="0" name=""/>
        <dsp:cNvSpPr/>
      </dsp:nvSpPr>
      <dsp:spPr>
        <a:xfrm>
          <a:off x="2298502" y="473359"/>
          <a:ext cx="213799" cy="1944346"/>
        </a:xfrm>
        <a:custGeom>
          <a:avLst/>
          <a:gdLst/>
          <a:ahLst/>
          <a:cxnLst/>
          <a:rect l="0" t="0" r="0" b="0"/>
          <a:pathLst>
            <a:path>
              <a:moveTo>
                <a:pt x="0" y="0"/>
              </a:moveTo>
              <a:lnTo>
                <a:pt x="0" y="1944346"/>
              </a:lnTo>
              <a:lnTo>
                <a:pt x="213799" y="19443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512301" y="2172311"/>
          <a:ext cx="1459336" cy="49078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2.3 </a:t>
          </a:r>
          <a:r>
            <a:rPr lang="zh-CN" altLang="en-US" sz="700" kern="1200" dirty="0">
              <a:effectLst/>
              <a:latin typeface="Calibri" panose="020F0502020204030204" pitchFamily="34" charset="0"/>
              <a:cs typeface="Calibri" panose="020F0502020204030204" pitchFamily="34" charset="0"/>
            </a:rPr>
            <a:t>利用社区反馈来支持基础设施的未来发展方向和推广。</a:t>
          </a:r>
          <a:endParaRPr lang="en-AU" sz="700" kern="1200" dirty="0"/>
        </a:p>
      </dsp:txBody>
      <dsp:txXfrm>
        <a:off x="2526676" y="2186686"/>
        <a:ext cx="1430586" cy="462039"/>
      </dsp:txXfrm>
    </dsp:sp>
    <dsp:sp modelId="{B8B64ED1-1856-4F1A-A746-BBA4E01C011E}">
      <dsp:nvSpPr>
        <dsp:cNvPr id="0" name=""/>
        <dsp:cNvSpPr/>
      </dsp:nvSpPr>
      <dsp:spPr>
        <a:xfrm>
          <a:off x="4242569" y="95708"/>
          <a:ext cx="1944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effectLst/>
              <a:latin typeface="Calibri" panose="020F0502020204030204" pitchFamily="34" charset="0"/>
              <a:cs typeface="Arial" panose="020B0604020202020204" pitchFamily="34" charset="0"/>
            </a:rPr>
            <a:t>振兴我们现有的基础设施和场所</a:t>
          </a:r>
          <a:endParaRPr lang="en-AU" sz="800" kern="1200" dirty="0"/>
        </a:p>
      </dsp:txBody>
      <dsp:txXfrm>
        <a:off x="4253837" y="106976"/>
        <a:ext cx="1922318" cy="362186"/>
      </dsp:txXfrm>
    </dsp:sp>
    <dsp:sp modelId="{67A7FABA-0BA0-4F3F-88A0-33FC912E2FF1}">
      <dsp:nvSpPr>
        <dsp:cNvPr id="0" name=""/>
        <dsp:cNvSpPr/>
      </dsp:nvSpPr>
      <dsp:spPr>
        <a:xfrm>
          <a:off x="4437055" y="480431"/>
          <a:ext cx="175769" cy="617326"/>
        </a:xfrm>
        <a:custGeom>
          <a:avLst/>
          <a:gdLst/>
          <a:ahLst/>
          <a:cxnLst/>
          <a:rect l="0" t="0" r="0" b="0"/>
          <a:pathLst>
            <a:path>
              <a:moveTo>
                <a:pt x="0" y="0"/>
              </a:moveTo>
              <a:lnTo>
                <a:pt x="0" y="617326"/>
              </a:lnTo>
              <a:lnTo>
                <a:pt x="175769" y="61732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4612824" y="619808"/>
          <a:ext cx="1578195" cy="95589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3.1 </a:t>
          </a:r>
          <a:r>
            <a:rPr lang="zh-CN" altLang="en-US" sz="700" kern="1200" dirty="0">
              <a:effectLst/>
              <a:latin typeface="Calibri" panose="020F0502020204030204" pitchFamily="34" charset="0"/>
              <a:cs typeface="Calibri" panose="020F0502020204030204" pitchFamily="34" charset="0"/>
            </a:rPr>
            <a:t>制定和实施以地方为基础的振兴战略，以释放投资，促进经济增长，并为我们的社区创造良好的场所，优先考虑克兰本</a:t>
          </a:r>
          <a:r>
            <a:rPr lang="en-US" altLang="zh-CN" sz="700" kern="1200" dirty="0">
              <a:effectLst/>
              <a:latin typeface="Calibri" panose="020F0502020204030204" pitchFamily="34" charset="0"/>
              <a:cs typeface="Calibri" panose="020F0502020204030204" pitchFamily="34" charset="0"/>
            </a:rPr>
            <a:t> </a:t>
          </a:r>
          <a:r>
            <a:rPr lang="en-AU" altLang="zh-CN" sz="700" kern="1200" dirty="0">
              <a:effectLst/>
              <a:latin typeface="Calibri" panose="020F0502020204030204" pitchFamily="34" charset="0"/>
              <a:cs typeface="Calibri" panose="020F0502020204030204" pitchFamily="34" charset="0"/>
            </a:rPr>
            <a:t>(</a:t>
          </a:r>
          <a:r>
            <a:rPr lang="en-US" sz="700" kern="1200" dirty="0">
              <a:effectLst/>
              <a:latin typeface="Calibri" panose="020F0502020204030204" pitchFamily="34" charset="0"/>
              <a:ea typeface="Calibri" panose="020F0502020204030204" pitchFamily="34" charset="0"/>
              <a:cs typeface="Calibri" panose="020F0502020204030204" pitchFamily="34" charset="0"/>
            </a:rPr>
            <a:t>Cranbourne)</a:t>
          </a:r>
          <a:r>
            <a:rPr lang="zh-CN" altLang="en-US" sz="700" kern="1200" dirty="0">
              <a:effectLst/>
              <a:latin typeface="Calibri" panose="020F0502020204030204" pitchFamily="34" charset="0"/>
              <a:cs typeface="Calibri" panose="020F0502020204030204" pitchFamily="34" charset="0"/>
            </a:rPr>
            <a:t>、纳雷沃伦</a:t>
          </a:r>
          <a:r>
            <a:rPr lang="en-AU" altLang="zh-CN" sz="700" kern="1200" dirty="0">
              <a:effectLst/>
              <a:latin typeface="Calibri" panose="020F0502020204030204" pitchFamily="34" charset="0"/>
              <a:cs typeface="Calibri" panose="020F0502020204030204" pitchFamily="34" charset="0"/>
            </a:rPr>
            <a:t>(</a:t>
          </a:r>
          <a:r>
            <a:rPr lang="en-US" sz="700" kern="1200" dirty="0">
              <a:effectLst/>
              <a:latin typeface="Calibri" panose="020F0502020204030204" pitchFamily="34" charset="0"/>
              <a:ea typeface="Calibri" panose="020F0502020204030204" pitchFamily="34" charset="0"/>
              <a:cs typeface="Calibri" panose="020F0502020204030204" pitchFamily="34" charset="0"/>
            </a:rPr>
            <a:t>Narre Warren</a:t>
          </a:r>
          <a:r>
            <a:rPr lang="en-AU" altLang="zh-CN" sz="700" kern="12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kern="1200" dirty="0">
              <a:effectLst/>
              <a:latin typeface="Calibri" panose="020F0502020204030204" pitchFamily="34" charset="0"/>
              <a:cs typeface="Calibri" panose="020F0502020204030204" pitchFamily="34" charset="0"/>
            </a:rPr>
            <a:t>、汉普顿公园</a:t>
          </a:r>
          <a:r>
            <a:rPr lang="en-US" altLang="zh-CN" sz="700" kern="1200" dirty="0">
              <a:effectLst/>
              <a:latin typeface="Calibri" panose="020F0502020204030204" pitchFamily="34" charset="0"/>
              <a:cs typeface="Calibri" panose="020F0502020204030204" pitchFamily="34" charset="0"/>
            </a:rPr>
            <a:t> </a:t>
          </a:r>
          <a:r>
            <a:rPr lang="en-AU" altLang="zh-CN" sz="700" kern="1200" dirty="0">
              <a:effectLst/>
              <a:latin typeface="Calibri" panose="020F0502020204030204" pitchFamily="34" charset="0"/>
              <a:cs typeface="Calibri" panose="020F0502020204030204" pitchFamily="34" charset="0"/>
            </a:rPr>
            <a:t>(</a:t>
          </a:r>
          <a:r>
            <a:rPr lang="en-US" sz="700" kern="1200" dirty="0">
              <a:effectLst/>
              <a:latin typeface="Calibri" panose="020F0502020204030204" pitchFamily="34" charset="0"/>
              <a:ea typeface="Calibri" panose="020F0502020204030204" pitchFamily="34" charset="0"/>
              <a:cs typeface="Calibri" panose="020F0502020204030204" pitchFamily="34" charset="0"/>
            </a:rPr>
            <a:t>Hampton Park) </a:t>
          </a:r>
          <a:r>
            <a:rPr lang="zh-CN" altLang="en-US" sz="700" kern="1200" dirty="0">
              <a:effectLst/>
              <a:latin typeface="Calibri" panose="020F0502020204030204" pitchFamily="34" charset="0"/>
              <a:cs typeface="Calibri" panose="020F0502020204030204" pitchFamily="34" charset="0"/>
            </a:rPr>
            <a:t>和贝里克活动中心 </a:t>
          </a:r>
          <a:r>
            <a:rPr lang="en-AU" altLang="zh-CN" sz="700" kern="1200" dirty="0">
              <a:effectLst/>
              <a:latin typeface="Calibri" panose="020F0502020204030204" pitchFamily="34" charset="0"/>
              <a:cs typeface="Calibri" panose="020F0502020204030204" pitchFamily="34" charset="0"/>
            </a:rPr>
            <a:t>(</a:t>
          </a:r>
          <a:r>
            <a:rPr lang="en-US" sz="700" kern="1200" dirty="0">
              <a:effectLst/>
              <a:latin typeface="Calibri" panose="020F0502020204030204" pitchFamily="34" charset="0"/>
              <a:ea typeface="Calibri" panose="020F0502020204030204" pitchFamily="34" charset="0"/>
              <a:cs typeface="Calibri" panose="020F0502020204030204" pitchFamily="34" charset="0"/>
            </a:rPr>
            <a:t>Berwick Activity </a:t>
          </a:r>
          <a:r>
            <a:rPr lang="en-US" sz="700" kern="1200" dirty="0" err="1">
              <a:effectLst/>
              <a:latin typeface="Calibri" panose="020F0502020204030204" pitchFamily="34" charset="0"/>
              <a:ea typeface="Calibri" panose="020F0502020204030204" pitchFamily="34" charset="0"/>
              <a:cs typeface="Calibri" panose="020F0502020204030204" pitchFamily="34" charset="0"/>
            </a:rPr>
            <a:t>Centres</a:t>
          </a:r>
          <a:r>
            <a:rPr lang="en-US" sz="700" kern="1200" dirty="0">
              <a:effectLst/>
              <a:latin typeface="Calibri" panose="020F0502020204030204" pitchFamily="34" charset="0"/>
              <a:ea typeface="Calibri" panose="020F0502020204030204" pitchFamily="34" charset="0"/>
              <a:cs typeface="Calibri" panose="020F0502020204030204" pitchFamily="34" charset="0"/>
            </a:rPr>
            <a:t>)</a:t>
          </a:r>
          <a:r>
            <a:rPr lang="zh-CN" altLang="en-US" sz="700" kern="1200" dirty="0">
              <a:effectLst/>
              <a:latin typeface="Calibri" panose="020F0502020204030204" pitchFamily="34" charset="0"/>
              <a:ea typeface="Calibri" panose="020F0502020204030204" pitchFamily="34" charset="0"/>
              <a:cs typeface="Calibri" panose="020F0502020204030204" pitchFamily="34" charset="0"/>
            </a:rPr>
            <a:t>。</a:t>
          </a:r>
          <a:endParaRPr lang="en-AU" sz="700" kern="1200" dirty="0"/>
        </a:p>
      </dsp:txBody>
      <dsp:txXfrm>
        <a:off x="4640821" y="647805"/>
        <a:ext cx="1522201" cy="899903"/>
      </dsp:txXfrm>
    </dsp:sp>
    <dsp:sp modelId="{67598C4F-FB10-4EFE-AFD5-3DC90E91EC70}">
      <dsp:nvSpPr>
        <dsp:cNvPr id="0" name=""/>
        <dsp:cNvSpPr/>
      </dsp:nvSpPr>
      <dsp:spPr>
        <a:xfrm>
          <a:off x="4437055" y="480431"/>
          <a:ext cx="175769" cy="1579654"/>
        </a:xfrm>
        <a:custGeom>
          <a:avLst/>
          <a:gdLst/>
          <a:ahLst/>
          <a:cxnLst/>
          <a:rect l="0" t="0" r="0" b="0"/>
          <a:pathLst>
            <a:path>
              <a:moveTo>
                <a:pt x="0" y="0"/>
              </a:moveTo>
              <a:lnTo>
                <a:pt x="0" y="1579654"/>
              </a:lnTo>
              <a:lnTo>
                <a:pt x="175769" y="157965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4612824" y="1671117"/>
          <a:ext cx="1589645" cy="77793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3.2 </a:t>
          </a:r>
          <a:r>
            <a:rPr lang="zh-CN" altLang="en-US" sz="700" kern="1200" dirty="0">
              <a:effectLst/>
              <a:latin typeface="Calibri" panose="020F0502020204030204" pitchFamily="34" charset="0"/>
              <a:cs typeface="Calibri" panose="020F0502020204030204" pitchFamily="34" charset="0"/>
            </a:rPr>
            <a:t>有效管理基础设施的生命周期，确保其适应社区需求，物尽其用，服务标准连贯一致，适当合理化，并有效利用我们的资源。</a:t>
          </a:r>
          <a:endParaRPr lang="en-AU" sz="700" kern="1200" dirty="0"/>
        </a:p>
      </dsp:txBody>
      <dsp:txXfrm>
        <a:off x="4635609" y="1693902"/>
        <a:ext cx="1544075" cy="732366"/>
      </dsp:txXfrm>
    </dsp:sp>
    <dsp:sp modelId="{E96E91F2-45C5-4C6F-B83D-68F7E7D0C19C}">
      <dsp:nvSpPr>
        <dsp:cNvPr id="0" name=""/>
        <dsp:cNvSpPr/>
      </dsp:nvSpPr>
      <dsp:spPr>
        <a:xfrm>
          <a:off x="4437055" y="480431"/>
          <a:ext cx="175769" cy="2402140"/>
        </a:xfrm>
        <a:custGeom>
          <a:avLst/>
          <a:gdLst/>
          <a:ahLst/>
          <a:cxnLst/>
          <a:rect l="0" t="0" r="0" b="0"/>
          <a:pathLst>
            <a:path>
              <a:moveTo>
                <a:pt x="0" y="0"/>
              </a:moveTo>
              <a:lnTo>
                <a:pt x="0" y="2402140"/>
              </a:lnTo>
              <a:lnTo>
                <a:pt x="175769" y="24021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4612824" y="2544465"/>
          <a:ext cx="1588967" cy="67621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panose="020F0502020204030204" pitchFamily="34" charset="0"/>
              <a:cs typeface="Calibri" panose="020F0502020204030204" pitchFamily="34" charset="0"/>
            </a:rPr>
            <a:t>3.3 </a:t>
          </a:r>
          <a:r>
            <a:rPr lang="zh-CN" altLang="en-US" sz="700" kern="1200" dirty="0">
              <a:effectLst/>
              <a:latin typeface="Calibri" panose="020F0502020204030204" pitchFamily="34" charset="0"/>
              <a:cs typeface="Calibri" panose="020F0502020204030204" pitchFamily="34" charset="0"/>
            </a:rPr>
            <a:t>重新平衡基本建设工程的优先次序标准，投资于基础设施的升级、更新、重建或缺口，以改造我们现有的基础设施和场所。</a:t>
          </a:r>
          <a:endParaRPr lang="en-AU" sz="700" kern="1200" dirty="0"/>
        </a:p>
      </dsp:txBody>
      <dsp:txXfrm>
        <a:off x="4632630" y="2564271"/>
        <a:ext cx="1549355" cy="636600"/>
      </dsp:txXfrm>
    </dsp:sp>
    <dsp:sp modelId="{9B31FD2C-237E-4919-BEF7-EFBE4502D056}">
      <dsp:nvSpPr>
        <dsp:cNvPr id="0" name=""/>
        <dsp:cNvSpPr/>
      </dsp:nvSpPr>
      <dsp:spPr>
        <a:xfrm>
          <a:off x="6361866" y="90178"/>
          <a:ext cx="1833153"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effectLst/>
              <a:latin typeface="Calibri" panose="020F0502020204030204" pitchFamily="34" charset="0"/>
              <a:cs typeface="Calibri" panose="020F0502020204030204" pitchFamily="34" charset="0"/>
            </a:rPr>
            <a:t>提供可持续和有弹性的基础设施</a:t>
          </a:r>
          <a:endParaRPr lang="en-AU" sz="800" kern="1200" dirty="0"/>
        </a:p>
      </dsp:txBody>
      <dsp:txXfrm>
        <a:off x="6373134" y="101446"/>
        <a:ext cx="1810617" cy="362186"/>
      </dsp:txXfrm>
    </dsp:sp>
    <dsp:sp modelId="{830A4078-DA41-43D3-910E-E92703111504}">
      <dsp:nvSpPr>
        <dsp:cNvPr id="0" name=""/>
        <dsp:cNvSpPr/>
      </dsp:nvSpPr>
      <dsp:spPr>
        <a:xfrm>
          <a:off x="6545182" y="474901"/>
          <a:ext cx="180979" cy="394376"/>
        </a:xfrm>
        <a:custGeom>
          <a:avLst/>
          <a:gdLst/>
          <a:ahLst/>
          <a:cxnLst/>
          <a:rect l="0" t="0" r="0" b="0"/>
          <a:pathLst>
            <a:path>
              <a:moveTo>
                <a:pt x="0" y="0"/>
              </a:moveTo>
              <a:lnTo>
                <a:pt x="0" y="394376"/>
              </a:lnTo>
              <a:lnTo>
                <a:pt x="180979" y="3943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6726162" y="619808"/>
          <a:ext cx="1424456" cy="4989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l" defTabSz="400050">
            <a:lnSpc>
              <a:spcPct val="90000"/>
            </a:lnSpc>
            <a:spcBef>
              <a:spcPct val="0"/>
            </a:spcBef>
            <a:spcAft>
              <a:spcPct val="35000"/>
            </a:spcAft>
            <a:buNone/>
          </a:pPr>
          <a:r>
            <a:rPr lang="en-US" altLang="zh-CN" sz="900" kern="1200" dirty="0">
              <a:effectLst/>
              <a:latin typeface="Calibri" panose="020F0502020204030204" pitchFamily="34" charset="0"/>
              <a:cs typeface="Calibri" panose="020F0502020204030204" pitchFamily="34" charset="0"/>
            </a:rPr>
            <a:t>4.1 </a:t>
          </a:r>
          <a:r>
            <a:rPr lang="zh-CN" altLang="en-US" sz="900" kern="1200" dirty="0">
              <a:effectLst/>
              <a:latin typeface="Calibri" panose="020F0502020204030204" pitchFamily="34" charset="0"/>
              <a:cs typeface="Calibri" panose="020F0502020204030204" pitchFamily="34" charset="0"/>
            </a:rPr>
            <a:t>提供碳中和并支持循环经济的基础设施。</a:t>
          </a:r>
          <a:endParaRPr lang="en-AU" sz="900" kern="1200" dirty="0"/>
        </a:p>
      </dsp:txBody>
      <dsp:txXfrm>
        <a:off x="6740775" y="634421"/>
        <a:ext cx="1395230" cy="469711"/>
      </dsp:txXfrm>
    </dsp:sp>
    <dsp:sp modelId="{A9095F55-5DC0-4122-B5B7-65849DE3087F}">
      <dsp:nvSpPr>
        <dsp:cNvPr id="0" name=""/>
        <dsp:cNvSpPr/>
      </dsp:nvSpPr>
      <dsp:spPr>
        <a:xfrm>
          <a:off x="6545182" y="474901"/>
          <a:ext cx="180979" cy="1031830"/>
        </a:xfrm>
        <a:custGeom>
          <a:avLst/>
          <a:gdLst/>
          <a:ahLst/>
          <a:cxnLst/>
          <a:rect l="0" t="0" r="0" b="0"/>
          <a:pathLst>
            <a:path>
              <a:moveTo>
                <a:pt x="0" y="0"/>
              </a:moveTo>
              <a:lnTo>
                <a:pt x="0" y="1031830"/>
              </a:lnTo>
              <a:lnTo>
                <a:pt x="180979" y="10318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6726162" y="1214157"/>
          <a:ext cx="1455580" cy="58514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l" defTabSz="400050">
            <a:lnSpc>
              <a:spcPct val="90000"/>
            </a:lnSpc>
            <a:spcBef>
              <a:spcPct val="0"/>
            </a:spcBef>
            <a:spcAft>
              <a:spcPct val="35000"/>
            </a:spcAft>
            <a:buNone/>
          </a:pPr>
          <a:r>
            <a:rPr lang="en-US" altLang="zh-CN" sz="900" kern="1200" dirty="0">
              <a:effectLst/>
              <a:latin typeface="Calibri" panose="020F0502020204030204" pitchFamily="34" charset="0"/>
              <a:cs typeface="Calibri" panose="020F0502020204030204" pitchFamily="34" charset="0"/>
            </a:rPr>
            <a:t>4.2 </a:t>
          </a:r>
          <a:r>
            <a:rPr lang="zh-CN" altLang="en-US" sz="900" kern="1200" dirty="0">
              <a:effectLst/>
              <a:latin typeface="Calibri" panose="020F0502020204030204" pitchFamily="34" charset="0"/>
              <a:cs typeface="Calibri" panose="020F0502020204030204" pitchFamily="34" charset="0"/>
            </a:rPr>
            <a:t>确保基础设施能够抵御气候变化的影响，重点是雨水、前滩和城市森林。</a:t>
          </a:r>
          <a:endParaRPr lang="en-AU" sz="900" kern="1200" dirty="0"/>
        </a:p>
      </dsp:txBody>
      <dsp:txXfrm>
        <a:off x="6743300" y="1231295"/>
        <a:ext cx="1421304" cy="550871"/>
      </dsp:txXfrm>
    </dsp:sp>
    <dsp:sp modelId="{EB6EBD5A-C704-45D5-BFDC-89AF46D361D4}">
      <dsp:nvSpPr>
        <dsp:cNvPr id="0" name=""/>
        <dsp:cNvSpPr/>
      </dsp:nvSpPr>
      <dsp:spPr>
        <a:xfrm>
          <a:off x="6545182" y="474901"/>
          <a:ext cx="180979" cy="1739286"/>
        </a:xfrm>
        <a:custGeom>
          <a:avLst/>
          <a:gdLst/>
          <a:ahLst/>
          <a:cxnLst/>
          <a:rect l="0" t="0" r="0" b="0"/>
          <a:pathLst>
            <a:path>
              <a:moveTo>
                <a:pt x="0" y="0"/>
              </a:moveTo>
              <a:lnTo>
                <a:pt x="0" y="1739286"/>
              </a:lnTo>
              <a:lnTo>
                <a:pt x="180979" y="173928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6726162" y="1894716"/>
          <a:ext cx="1486075" cy="63894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l" defTabSz="400050">
            <a:lnSpc>
              <a:spcPct val="90000"/>
            </a:lnSpc>
            <a:spcBef>
              <a:spcPct val="0"/>
            </a:spcBef>
            <a:spcAft>
              <a:spcPct val="35000"/>
            </a:spcAft>
            <a:buNone/>
          </a:pPr>
          <a:r>
            <a:rPr lang="en-US" altLang="zh-CN" sz="900" kern="1200" dirty="0">
              <a:effectLst/>
              <a:latin typeface="Calibri" panose="020F0502020204030204" pitchFamily="34" charset="0"/>
              <a:cs typeface="Calibri" panose="020F0502020204030204" pitchFamily="34" charset="0"/>
            </a:rPr>
            <a:t>4.3 </a:t>
          </a:r>
          <a:r>
            <a:rPr lang="zh-CN" altLang="en-US" sz="900" kern="1200" dirty="0">
              <a:effectLst/>
              <a:latin typeface="Calibri" panose="020F0502020204030204" pitchFamily="34" charset="0"/>
              <a:cs typeface="Calibri" panose="020F0502020204030204" pitchFamily="34" charset="0"/>
            </a:rPr>
            <a:t>在城市领域中创建一个综合绿色和蓝色基础设施处于前沿的城市。</a:t>
          </a:r>
          <a:endParaRPr lang="en-AU" sz="900" kern="1200" dirty="0"/>
        </a:p>
      </dsp:txBody>
      <dsp:txXfrm>
        <a:off x="6744876" y="1913430"/>
        <a:ext cx="1448647" cy="601512"/>
      </dsp:txXfrm>
    </dsp:sp>
    <dsp:sp modelId="{7B437F07-6995-4909-8067-BF2E039DDA30}">
      <dsp:nvSpPr>
        <dsp:cNvPr id="0" name=""/>
        <dsp:cNvSpPr/>
      </dsp:nvSpPr>
      <dsp:spPr>
        <a:xfrm>
          <a:off x="6545182" y="474901"/>
          <a:ext cx="180979" cy="2536003"/>
        </a:xfrm>
        <a:custGeom>
          <a:avLst/>
          <a:gdLst/>
          <a:ahLst/>
          <a:cxnLst/>
          <a:rect l="0" t="0" r="0" b="0"/>
          <a:pathLst>
            <a:path>
              <a:moveTo>
                <a:pt x="0" y="0"/>
              </a:moveTo>
              <a:lnTo>
                <a:pt x="0" y="2536003"/>
              </a:lnTo>
              <a:lnTo>
                <a:pt x="180979" y="25360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7B299B-DFC1-45E8-BA96-30063A5D6408}">
      <dsp:nvSpPr>
        <dsp:cNvPr id="0" name=""/>
        <dsp:cNvSpPr/>
      </dsp:nvSpPr>
      <dsp:spPr>
        <a:xfrm>
          <a:off x="6726162" y="2629069"/>
          <a:ext cx="1477081" cy="763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l" defTabSz="400050">
            <a:lnSpc>
              <a:spcPct val="90000"/>
            </a:lnSpc>
            <a:spcBef>
              <a:spcPct val="0"/>
            </a:spcBef>
            <a:spcAft>
              <a:spcPct val="35000"/>
            </a:spcAft>
            <a:buNone/>
          </a:pPr>
          <a:r>
            <a:rPr lang="en-US" altLang="zh-CN" sz="900" kern="1200" dirty="0">
              <a:effectLst/>
              <a:latin typeface="Calibri" panose="020F0502020204030204" pitchFamily="34" charset="0"/>
              <a:cs typeface="Calibri" panose="020F0502020204030204" pitchFamily="34" charset="0"/>
            </a:rPr>
            <a:t>4.4 </a:t>
          </a:r>
          <a:r>
            <a:rPr lang="zh-CN" altLang="en-US" sz="900" kern="1200" dirty="0">
              <a:effectLst/>
              <a:latin typeface="Calibri" panose="020F0502020204030204" pitchFamily="34" charset="0"/>
              <a:cs typeface="Calibri" panose="020F0502020204030204" pitchFamily="34" charset="0"/>
            </a:rPr>
            <a:t>未来注重通过材料选择、临时和模块化设施、提前交付、利用他人拥有的设施等，尝试不同的方式来交付基础设施。</a:t>
          </a:r>
          <a:endParaRPr lang="en-AU" sz="900" kern="1200" dirty="0"/>
        </a:p>
      </dsp:txBody>
      <dsp:txXfrm>
        <a:off x="6748529" y="2651436"/>
        <a:ext cx="1432347" cy="718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0" y="33858"/>
          <a:ext cx="1235173"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做好投资准备</a:t>
          </a:r>
          <a:endParaRPr lang="en-AU" sz="800" kern="1200" dirty="0"/>
        </a:p>
      </dsp:txBody>
      <dsp:txXfrm>
        <a:off x="9120" y="42978"/>
        <a:ext cx="1216933" cy="293149"/>
      </dsp:txXfrm>
    </dsp:sp>
    <dsp:sp modelId="{3CFFCAF7-A584-4D5F-A059-9A51872B27AD}">
      <dsp:nvSpPr>
        <dsp:cNvPr id="0" name=""/>
        <dsp:cNvSpPr/>
      </dsp:nvSpPr>
      <dsp:spPr>
        <a:xfrm>
          <a:off x="123517" y="345248"/>
          <a:ext cx="128222" cy="547332"/>
        </a:xfrm>
        <a:custGeom>
          <a:avLst/>
          <a:gdLst/>
          <a:ahLst/>
          <a:cxnLst/>
          <a:rect l="0" t="0" r="0" b="0"/>
          <a:pathLst>
            <a:path>
              <a:moveTo>
                <a:pt x="0" y="0"/>
              </a:moveTo>
              <a:lnTo>
                <a:pt x="0" y="547332"/>
              </a:lnTo>
              <a:lnTo>
                <a:pt x="128222" y="54733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251739" y="450805"/>
          <a:ext cx="1164058" cy="8835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1.1. </a:t>
          </a:r>
          <a:r>
            <a:rPr lang="zh-CN" altLang="en-US" sz="700" kern="1200" dirty="0"/>
            <a:t>建立并维持投资便利化和商业发展服务，支持凯西市企业和潜在投资者轻松驾驭政府程序。
</a:t>
          </a:r>
          <a:endParaRPr lang="en-AU" sz="700" kern="1200" dirty="0"/>
        </a:p>
      </dsp:txBody>
      <dsp:txXfrm>
        <a:off x="277617" y="476683"/>
        <a:ext cx="1112302" cy="831793"/>
      </dsp:txXfrm>
    </dsp:sp>
    <dsp:sp modelId="{F6C89242-AAFE-493D-9F10-93D5A1DDD7BF}">
      <dsp:nvSpPr>
        <dsp:cNvPr id="0" name=""/>
        <dsp:cNvSpPr/>
      </dsp:nvSpPr>
      <dsp:spPr>
        <a:xfrm>
          <a:off x="123517" y="345248"/>
          <a:ext cx="128222" cy="1360679"/>
        </a:xfrm>
        <a:custGeom>
          <a:avLst/>
          <a:gdLst/>
          <a:ahLst/>
          <a:cxnLst/>
          <a:rect l="0" t="0" r="0" b="0"/>
          <a:pathLst>
            <a:path>
              <a:moveTo>
                <a:pt x="0" y="0"/>
              </a:moveTo>
              <a:lnTo>
                <a:pt x="0" y="1360679"/>
              </a:lnTo>
              <a:lnTo>
                <a:pt x="128222" y="13606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51739" y="1411580"/>
          <a:ext cx="1157020" cy="58869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1.2.</a:t>
          </a:r>
          <a:r>
            <a:rPr lang="zh-CN" altLang="en-US" sz="700" kern="1200" dirty="0"/>
            <a:t>为增加投资和基础设施，调查市政厅如何吸引新的企业并建立伙伴关系。
</a:t>
          </a:r>
          <a:endParaRPr lang="en-AU" sz="700" b="0" kern="1200" dirty="0"/>
        </a:p>
      </dsp:txBody>
      <dsp:txXfrm>
        <a:off x="268981" y="1428822"/>
        <a:ext cx="1122536" cy="554211"/>
      </dsp:txXfrm>
    </dsp:sp>
    <dsp:sp modelId="{61CFFE47-E642-4768-B330-DCF636E509D3}">
      <dsp:nvSpPr>
        <dsp:cNvPr id="0" name=""/>
        <dsp:cNvSpPr/>
      </dsp:nvSpPr>
      <dsp:spPr>
        <a:xfrm>
          <a:off x="123517" y="345248"/>
          <a:ext cx="128222" cy="2069323"/>
        </a:xfrm>
        <a:custGeom>
          <a:avLst/>
          <a:gdLst/>
          <a:ahLst/>
          <a:cxnLst/>
          <a:rect l="0" t="0" r="0" b="0"/>
          <a:pathLst>
            <a:path>
              <a:moveTo>
                <a:pt x="0" y="0"/>
              </a:moveTo>
              <a:lnTo>
                <a:pt x="0" y="2069323"/>
              </a:lnTo>
              <a:lnTo>
                <a:pt x="128222" y="206932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DAEA8F-4791-4B18-8F00-E08837E96B03}">
      <dsp:nvSpPr>
        <dsp:cNvPr id="0" name=""/>
        <dsp:cNvSpPr/>
      </dsp:nvSpPr>
      <dsp:spPr>
        <a:xfrm>
          <a:off x="251739" y="2077500"/>
          <a:ext cx="1152340" cy="67414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1.3. </a:t>
          </a:r>
          <a:r>
            <a:rPr lang="zh-CN" altLang="en-US" sz="700" kern="1200" dirty="0"/>
            <a:t>提高整个组织的数据透明度和质量，使市政厅和社区能够做出更明智、更实时的决定。
</a:t>
          </a:r>
          <a:endParaRPr lang="en-AU" sz="700" kern="1200" dirty="0"/>
        </a:p>
      </dsp:txBody>
      <dsp:txXfrm>
        <a:off x="271484" y="2097245"/>
        <a:ext cx="1112850" cy="634653"/>
      </dsp:txXfrm>
    </dsp:sp>
    <dsp:sp modelId="{CA1D3872-1FAC-4BE9-B0D8-0342F5C5C37A}">
      <dsp:nvSpPr>
        <dsp:cNvPr id="0" name=""/>
        <dsp:cNvSpPr/>
      </dsp:nvSpPr>
      <dsp:spPr>
        <a:xfrm>
          <a:off x="1585396" y="26824"/>
          <a:ext cx="1285561" cy="40814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振兴和保护就业用地和场所</a:t>
          </a:r>
          <a:endParaRPr lang="en-AU" sz="800" kern="1200" dirty="0"/>
        </a:p>
      </dsp:txBody>
      <dsp:txXfrm>
        <a:off x="1597350" y="38778"/>
        <a:ext cx="1261653" cy="384232"/>
      </dsp:txXfrm>
    </dsp:sp>
    <dsp:sp modelId="{B9EAC960-122E-4093-8238-4D3B36CAE046}">
      <dsp:nvSpPr>
        <dsp:cNvPr id="0" name=""/>
        <dsp:cNvSpPr/>
      </dsp:nvSpPr>
      <dsp:spPr>
        <a:xfrm>
          <a:off x="1713952" y="434965"/>
          <a:ext cx="113407" cy="532575"/>
        </a:xfrm>
        <a:custGeom>
          <a:avLst/>
          <a:gdLst/>
          <a:ahLst/>
          <a:cxnLst/>
          <a:rect l="0" t="0" r="0" b="0"/>
          <a:pathLst>
            <a:path>
              <a:moveTo>
                <a:pt x="0" y="0"/>
              </a:moveTo>
              <a:lnTo>
                <a:pt x="0" y="532575"/>
              </a:lnTo>
              <a:lnTo>
                <a:pt x="113407" y="5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27360" y="547555"/>
          <a:ext cx="1061899"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2.1. </a:t>
          </a:r>
          <a:r>
            <a:rPr lang="zh-CN" altLang="en-US" sz="700" kern="1200" dirty="0"/>
            <a:t>制定和实施以地方为基础的振兴战略，以释放投资，促进经济增长，并为我们的社区创造良好的场所。
</a:t>
          </a:r>
          <a:endParaRPr lang="en-AU" sz="700" kern="1200" dirty="0"/>
        </a:p>
      </dsp:txBody>
      <dsp:txXfrm>
        <a:off x="1851962" y="572157"/>
        <a:ext cx="1012695" cy="790766"/>
      </dsp:txXfrm>
    </dsp:sp>
    <dsp:sp modelId="{F36FFD2C-0EFF-4A48-81CE-167303AA2739}">
      <dsp:nvSpPr>
        <dsp:cNvPr id="0" name=""/>
        <dsp:cNvSpPr/>
      </dsp:nvSpPr>
      <dsp:spPr>
        <a:xfrm>
          <a:off x="1713952" y="434965"/>
          <a:ext cx="113407" cy="1494136"/>
        </a:xfrm>
        <a:custGeom>
          <a:avLst/>
          <a:gdLst/>
          <a:ahLst/>
          <a:cxnLst/>
          <a:rect l="0" t="0" r="0" b="0"/>
          <a:pathLst>
            <a:path>
              <a:moveTo>
                <a:pt x="0" y="0"/>
              </a:moveTo>
              <a:lnTo>
                <a:pt x="0" y="1494136"/>
              </a:lnTo>
              <a:lnTo>
                <a:pt x="113407" y="14941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27360" y="1464751"/>
          <a:ext cx="1109632" cy="92870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2.2. </a:t>
          </a:r>
          <a:r>
            <a:rPr lang="zh-CN" altLang="en-US" sz="700" kern="1200" dirty="0"/>
            <a:t>与土地所有者、开发商、邻近的市政厅和州政府合作，及时提供互通和充足的就业用地。
</a:t>
          </a:r>
          <a:endParaRPr lang="en-AU" sz="700" kern="1200" dirty="0"/>
        </a:p>
      </dsp:txBody>
      <dsp:txXfrm>
        <a:off x="1854561" y="1491952"/>
        <a:ext cx="1055230" cy="874299"/>
      </dsp:txXfrm>
    </dsp:sp>
    <dsp:sp modelId="{DCB71082-82FD-4BC1-A118-8D5B1F93BEAB}">
      <dsp:nvSpPr>
        <dsp:cNvPr id="0" name=""/>
        <dsp:cNvSpPr/>
      </dsp:nvSpPr>
      <dsp:spPr>
        <a:xfrm>
          <a:off x="1713952" y="434965"/>
          <a:ext cx="113407" cy="2455697"/>
        </a:xfrm>
        <a:custGeom>
          <a:avLst/>
          <a:gdLst/>
          <a:ahLst/>
          <a:cxnLst/>
          <a:rect l="0" t="0" r="0" b="0"/>
          <a:pathLst>
            <a:path>
              <a:moveTo>
                <a:pt x="0" y="0"/>
              </a:moveTo>
              <a:lnTo>
                <a:pt x="0" y="2455697"/>
              </a:lnTo>
              <a:lnTo>
                <a:pt x="113407" y="245569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27360" y="2470677"/>
          <a:ext cx="1106464"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2.3. </a:t>
          </a:r>
          <a:r>
            <a:rPr lang="zh-CN" altLang="en-US" sz="700" kern="1200" dirty="0"/>
            <a:t>支持当地企业和组织在家里或在当地社区创建 适合</a:t>
          </a:r>
          <a:r>
            <a:rPr lang="en-US" altLang="zh-CN" sz="700" kern="1200" dirty="0"/>
            <a:t>“</a:t>
          </a:r>
          <a:r>
            <a:rPr lang="zh-CN" altLang="en-US" sz="700" kern="1200" dirty="0"/>
            <a:t>远程办公 </a:t>
          </a:r>
          <a:r>
            <a:rPr lang="en-US" altLang="zh-CN" sz="700" kern="1200" dirty="0"/>
            <a:t>”</a:t>
          </a:r>
          <a:r>
            <a:rPr lang="zh-CN" altLang="en-US" sz="700" kern="1200" dirty="0"/>
            <a:t>的场所，留住在凯西市办公的人士。</a:t>
          </a:r>
          <a:endParaRPr lang="en-AU" sz="700" kern="1200" dirty="0"/>
        </a:p>
      </dsp:txBody>
      <dsp:txXfrm>
        <a:off x="1851962" y="2495279"/>
        <a:ext cx="1057260" cy="790766"/>
      </dsp:txXfrm>
    </dsp:sp>
    <dsp:sp modelId="{B8B64ED1-1856-4F1A-A746-BBA4E01C011E}">
      <dsp:nvSpPr>
        <dsp:cNvPr id="0" name=""/>
        <dsp:cNvSpPr/>
      </dsp:nvSpPr>
      <dsp:spPr>
        <a:xfrm>
          <a:off x="3025408" y="25777"/>
          <a:ext cx="1574141"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创新当前的战略部门，发展新兴部门</a:t>
          </a:r>
          <a:endParaRPr lang="en-AU" sz="800" kern="1200" dirty="0"/>
        </a:p>
      </dsp:txBody>
      <dsp:txXfrm>
        <a:off x="3034528" y="34897"/>
        <a:ext cx="1555901" cy="293149"/>
      </dsp:txXfrm>
    </dsp:sp>
    <dsp:sp modelId="{67A7FABA-0BA0-4F3F-88A0-33FC912E2FF1}">
      <dsp:nvSpPr>
        <dsp:cNvPr id="0" name=""/>
        <dsp:cNvSpPr/>
      </dsp:nvSpPr>
      <dsp:spPr>
        <a:xfrm>
          <a:off x="3182822" y="337167"/>
          <a:ext cx="142265" cy="320428"/>
        </a:xfrm>
        <a:custGeom>
          <a:avLst/>
          <a:gdLst/>
          <a:ahLst/>
          <a:cxnLst/>
          <a:rect l="0" t="0" r="0" b="0"/>
          <a:pathLst>
            <a:path>
              <a:moveTo>
                <a:pt x="0" y="0"/>
              </a:moveTo>
              <a:lnTo>
                <a:pt x="0" y="320428"/>
              </a:lnTo>
              <a:lnTo>
                <a:pt x="142265" y="32042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25087" y="450805"/>
          <a:ext cx="1368476" cy="41357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altLang="zh-CN" sz="700" kern="1200" dirty="0"/>
            <a:t>3.1. </a:t>
          </a:r>
          <a:r>
            <a:rPr lang="zh-CN" altLang="en-US" sz="700" kern="1200" dirty="0"/>
            <a:t>培育创新、创业和初创企业的生态系统，提高企业的抗风险能力。
</a:t>
          </a:r>
          <a:endParaRPr lang="en-AU" sz="700" kern="1200" dirty="0"/>
        </a:p>
      </dsp:txBody>
      <dsp:txXfrm>
        <a:off x="3337200" y="462918"/>
        <a:ext cx="1344250" cy="389353"/>
      </dsp:txXfrm>
    </dsp:sp>
    <dsp:sp modelId="{67598C4F-FB10-4EFE-AFD5-3DC90E91EC70}">
      <dsp:nvSpPr>
        <dsp:cNvPr id="0" name=""/>
        <dsp:cNvSpPr/>
      </dsp:nvSpPr>
      <dsp:spPr>
        <a:xfrm>
          <a:off x="3182822" y="337167"/>
          <a:ext cx="142265" cy="868455"/>
        </a:xfrm>
        <a:custGeom>
          <a:avLst/>
          <a:gdLst/>
          <a:ahLst/>
          <a:cxnLst/>
          <a:rect l="0" t="0" r="0" b="0"/>
          <a:pathLst>
            <a:path>
              <a:moveTo>
                <a:pt x="0" y="0"/>
              </a:moveTo>
              <a:lnTo>
                <a:pt x="0" y="868455"/>
              </a:lnTo>
              <a:lnTo>
                <a:pt x="142265" y="8684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25087" y="941610"/>
          <a:ext cx="1429786" cy="5280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3.2. </a:t>
          </a:r>
          <a:r>
            <a:rPr lang="zh-CN" altLang="en-US" sz="700" kern="1200" dirty="0"/>
            <a:t>支持新兴技术部门的发展，包括生物技术、医疗技术、气候基础设施、工程和先进制造业。
</a:t>
          </a:r>
          <a:endParaRPr lang="en-AU" sz="700" kern="1200" dirty="0"/>
        </a:p>
      </dsp:txBody>
      <dsp:txXfrm>
        <a:off x="3340552" y="957075"/>
        <a:ext cx="1398856" cy="497094"/>
      </dsp:txXfrm>
    </dsp:sp>
    <dsp:sp modelId="{E96E91F2-45C5-4C6F-B83D-68F7E7D0C19C}">
      <dsp:nvSpPr>
        <dsp:cNvPr id="0" name=""/>
        <dsp:cNvSpPr/>
      </dsp:nvSpPr>
      <dsp:spPr>
        <a:xfrm>
          <a:off x="3182822" y="337167"/>
          <a:ext cx="142265" cy="1532746"/>
        </a:xfrm>
        <a:custGeom>
          <a:avLst/>
          <a:gdLst/>
          <a:ahLst/>
          <a:cxnLst/>
          <a:rect l="0" t="0" r="0" b="0"/>
          <a:pathLst>
            <a:path>
              <a:moveTo>
                <a:pt x="0" y="0"/>
              </a:moveTo>
              <a:lnTo>
                <a:pt x="0" y="1532746"/>
              </a:lnTo>
              <a:lnTo>
                <a:pt x="142265" y="15327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25087" y="1546859"/>
          <a:ext cx="1372771" cy="6461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dirty="0"/>
            <a:t>3.3. </a:t>
          </a:r>
          <a:r>
            <a:rPr lang="zh-CN" altLang="en-US" sz="700" kern="1200" dirty="0"/>
            <a:t>协调当地建筑、开发和建设部门与维多利亚州政府的大型住房建设倡议之间的积极互动。</a:t>
          </a:r>
          <a:endParaRPr lang="en-AU" sz="700" kern="1200" dirty="0"/>
        </a:p>
      </dsp:txBody>
      <dsp:txXfrm>
        <a:off x="3344011" y="1565783"/>
        <a:ext cx="1334923" cy="608259"/>
      </dsp:txXfrm>
    </dsp:sp>
    <dsp:sp modelId="{2BBE4223-90C8-4A4E-B6BA-1FA034E73AD8}">
      <dsp:nvSpPr>
        <dsp:cNvPr id="0" name=""/>
        <dsp:cNvSpPr/>
      </dsp:nvSpPr>
      <dsp:spPr>
        <a:xfrm>
          <a:off x="3182822" y="337167"/>
          <a:ext cx="142265" cy="2158463"/>
        </a:xfrm>
        <a:custGeom>
          <a:avLst/>
          <a:gdLst/>
          <a:ahLst/>
          <a:cxnLst/>
          <a:rect l="0" t="0" r="0" b="0"/>
          <a:pathLst>
            <a:path>
              <a:moveTo>
                <a:pt x="0" y="0"/>
              </a:moveTo>
              <a:lnTo>
                <a:pt x="0" y="2158463"/>
              </a:lnTo>
              <a:lnTo>
                <a:pt x="142265" y="21584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25087" y="2270192"/>
          <a:ext cx="1371120" cy="450876"/>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3.4. </a:t>
          </a:r>
          <a:r>
            <a:rPr lang="zh-CN" altLang="en-US" sz="700" kern="1200" dirty="0"/>
            <a:t>通过实施文化旅游战略，将邦吉尔广场（</a:t>
          </a:r>
          <a:r>
            <a:rPr lang="en-AU" sz="700" kern="1200" dirty="0" err="1"/>
            <a:t>Bunjil</a:t>
          </a:r>
          <a:r>
            <a:rPr lang="en-AU" sz="700" kern="1200" dirty="0"/>
            <a:t> Place</a:t>
          </a:r>
          <a:r>
            <a:rPr lang="zh-CN" altLang="en-US" sz="700" kern="1200" dirty="0"/>
            <a:t>）定位为澳大利亚的主要艺术目的地。</a:t>
          </a:r>
          <a:endParaRPr lang="en-AU" sz="700" kern="1200" dirty="0"/>
        </a:p>
      </dsp:txBody>
      <dsp:txXfrm>
        <a:off x="3338293" y="2283398"/>
        <a:ext cx="1344708" cy="424464"/>
      </dsp:txXfrm>
    </dsp:sp>
    <dsp:sp modelId="{A7CCF15D-AA94-4EDE-B7B6-72D7B39B81BD}">
      <dsp:nvSpPr>
        <dsp:cNvPr id="0" name=""/>
        <dsp:cNvSpPr/>
      </dsp:nvSpPr>
      <dsp:spPr>
        <a:xfrm>
          <a:off x="3182822" y="337167"/>
          <a:ext cx="142265" cy="2628099"/>
        </a:xfrm>
        <a:custGeom>
          <a:avLst/>
          <a:gdLst/>
          <a:ahLst/>
          <a:cxnLst/>
          <a:rect l="0" t="0" r="0" b="0"/>
          <a:pathLst>
            <a:path>
              <a:moveTo>
                <a:pt x="0" y="0"/>
              </a:moveTo>
              <a:lnTo>
                <a:pt x="0" y="2628099"/>
              </a:lnTo>
              <a:lnTo>
                <a:pt x="142265" y="262809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AFCAB-B483-4C25-A17E-0DADE77026E1}">
      <dsp:nvSpPr>
        <dsp:cNvPr id="0" name=""/>
        <dsp:cNvSpPr/>
      </dsp:nvSpPr>
      <dsp:spPr>
        <a:xfrm>
          <a:off x="3325087" y="2798293"/>
          <a:ext cx="1351113" cy="33394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3.5. </a:t>
          </a:r>
          <a:r>
            <a:rPr lang="zh-CN" altLang="en-US" sz="700" kern="1200" dirty="0"/>
            <a:t>与精英体育俱乐部合作，在当地举办大型体育活动。</a:t>
          </a:r>
          <a:endParaRPr lang="en-AU" sz="700" kern="1200" dirty="0"/>
        </a:p>
      </dsp:txBody>
      <dsp:txXfrm>
        <a:off x="3334868" y="2808074"/>
        <a:ext cx="1331551" cy="314383"/>
      </dsp:txXfrm>
    </dsp:sp>
    <dsp:sp modelId="{7B26E554-0C5B-4FC5-A3CB-1D757B910813}">
      <dsp:nvSpPr>
        <dsp:cNvPr id="0" name=""/>
        <dsp:cNvSpPr/>
      </dsp:nvSpPr>
      <dsp:spPr>
        <a:xfrm>
          <a:off x="3182822" y="337167"/>
          <a:ext cx="142265" cy="3067077"/>
        </a:xfrm>
        <a:custGeom>
          <a:avLst/>
          <a:gdLst/>
          <a:ahLst/>
          <a:cxnLst/>
          <a:rect l="0" t="0" r="0" b="0"/>
          <a:pathLst>
            <a:path>
              <a:moveTo>
                <a:pt x="0" y="0"/>
              </a:moveTo>
              <a:lnTo>
                <a:pt x="0" y="3067077"/>
              </a:lnTo>
              <a:lnTo>
                <a:pt x="142265" y="306707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F148E-D0CE-44CD-AA8D-DBA71E16B7AE}">
      <dsp:nvSpPr>
        <dsp:cNvPr id="0" name=""/>
        <dsp:cNvSpPr/>
      </dsp:nvSpPr>
      <dsp:spPr>
        <a:xfrm>
          <a:off x="3325087" y="3209464"/>
          <a:ext cx="1449857" cy="38955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3.6. </a:t>
          </a:r>
          <a:r>
            <a:rPr lang="zh-CN" altLang="en-US" sz="700" kern="1200" dirty="0"/>
            <a:t>实施工作计划，支持现有企业的发展和保留。</a:t>
          </a:r>
          <a:endParaRPr lang="en-AU" sz="700" kern="1200" dirty="0"/>
        </a:p>
      </dsp:txBody>
      <dsp:txXfrm>
        <a:off x="3336497" y="3220874"/>
        <a:ext cx="1427037" cy="366739"/>
      </dsp:txXfrm>
    </dsp:sp>
    <dsp:sp modelId="{9B31FD2C-237E-4919-BEF7-EFBE4502D056}">
      <dsp:nvSpPr>
        <dsp:cNvPr id="0" name=""/>
        <dsp:cNvSpPr/>
      </dsp:nvSpPr>
      <dsp:spPr>
        <a:xfrm>
          <a:off x="4738851" y="34056"/>
          <a:ext cx="1538105"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代表我们的区域商业社区进行宣传和合作 </a:t>
          </a:r>
          <a:endParaRPr lang="en-AU" sz="800" kern="1200" dirty="0"/>
        </a:p>
      </dsp:txBody>
      <dsp:txXfrm>
        <a:off x="4747971" y="43176"/>
        <a:ext cx="1519865" cy="293149"/>
      </dsp:txXfrm>
    </dsp:sp>
    <dsp:sp modelId="{830A4078-DA41-43D3-910E-E92703111504}">
      <dsp:nvSpPr>
        <dsp:cNvPr id="0" name=""/>
        <dsp:cNvSpPr/>
      </dsp:nvSpPr>
      <dsp:spPr>
        <a:xfrm>
          <a:off x="4892661" y="345445"/>
          <a:ext cx="153810" cy="436225"/>
        </a:xfrm>
        <a:custGeom>
          <a:avLst/>
          <a:gdLst/>
          <a:ahLst/>
          <a:cxnLst/>
          <a:rect l="0" t="0" r="0" b="0"/>
          <a:pathLst>
            <a:path>
              <a:moveTo>
                <a:pt x="0" y="0"/>
              </a:moveTo>
              <a:lnTo>
                <a:pt x="0" y="436225"/>
              </a:lnTo>
              <a:lnTo>
                <a:pt x="153810" y="4362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046472" y="450805"/>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4.1. </a:t>
          </a:r>
          <a:r>
            <a:rPr lang="zh-CN" altLang="en-US" sz="700" kern="1200" dirty="0"/>
            <a:t>与州政府和联邦政府以及非政府组织合作，为凯西市的发展利用好基础设施成果</a:t>
          </a:r>
          <a:r>
            <a:rPr lang="zh-CN" altLang="en-AU" sz="700" kern="1200" dirty="0"/>
            <a:t>。</a:t>
          </a:r>
          <a:r>
            <a:rPr lang="zh-CN" altLang="en-US" sz="700" kern="1200" dirty="0"/>
            <a:t>
</a:t>
          </a:r>
          <a:endParaRPr lang="en-AU" sz="700" kern="1200" dirty="0"/>
        </a:p>
      </dsp:txBody>
      <dsp:txXfrm>
        <a:off x="5065853" y="470186"/>
        <a:ext cx="1252602" cy="622969"/>
      </dsp:txXfrm>
    </dsp:sp>
    <dsp:sp modelId="{A9095F55-5DC0-4122-B5B7-65849DE3087F}">
      <dsp:nvSpPr>
        <dsp:cNvPr id="0" name=""/>
        <dsp:cNvSpPr/>
      </dsp:nvSpPr>
      <dsp:spPr>
        <a:xfrm>
          <a:off x="4892661" y="345445"/>
          <a:ext cx="153810" cy="1240811"/>
        </a:xfrm>
        <a:custGeom>
          <a:avLst/>
          <a:gdLst/>
          <a:ahLst/>
          <a:cxnLst/>
          <a:rect l="0" t="0" r="0" b="0"/>
          <a:pathLst>
            <a:path>
              <a:moveTo>
                <a:pt x="0" y="0"/>
              </a:moveTo>
              <a:lnTo>
                <a:pt x="0" y="1240811"/>
              </a:lnTo>
              <a:lnTo>
                <a:pt x="153810" y="12408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046472" y="1189762"/>
          <a:ext cx="1321157" cy="79298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just" defTabSz="311150">
            <a:lnSpc>
              <a:spcPct val="90000"/>
            </a:lnSpc>
            <a:spcBef>
              <a:spcPct val="0"/>
            </a:spcBef>
            <a:spcAft>
              <a:spcPct val="35000"/>
            </a:spcAft>
            <a:buNone/>
          </a:pPr>
          <a:r>
            <a:rPr lang="en-US" altLang="zh-CN" sz="700" kern="1200" dirty="0"/>
            <a:t>4.2. </a:t>
          </a:r>
          <a:r>
            <a:rPr lang="zh-CN" altLang="en-US" sz="700" kern="1200" dirty="0"/>
            <a:t>与当地移民社区、行业机构以及维多利亚州和澳大利亚政府合作，吸引外国直接投资，协助企业出口商品和服务。
</a:t>
          </a:r>
          <a:endParaRPr lang="en-AU" sz="700" kern="1200" dirty="0"/>
        </a:p>
      </dsp:txBody>
      <dsp:txXfrm>
        <a:off x="5069698" y="1212988"/>
        <a:ext cx="1274705" cy="746537"/>
      </dsp:txXfrm>
    </dsp:sp>
    <dsp:sp modelId="{EB6EBD5A-C704-45D5-BFDC-89AF46D361D4}">
      <dsp:nvSpPr>
        <dsp:cNvPr id="0" name=""/>
        <dsp:cNvSpPr/>
      </dsp:nvSpPr>
      <dsp:spPr>
        <a:xfrm>
          <a:off x="4892661" y="345445"/>
          <a:ext cx="153810" cy="2045396"/>
        </a:xfrm>
        <a:custGeom>
          <a:avLst/>
          <a:gdLst/>
          <a:ahLst/>
          <a:cxnLst/>
          <a:rect l="0" t="0" r="0" b="0"/>
          <a:pathLst>
            <a:path>
              <a:moveTo>
                <a:pt x="0" y="0"/>
              </a:moveTo>
              <a:lnTo>
                <a:pt x="0" y="2045396"/>
              </a:lnTo>
              <a:lnTo>
                <a:pt x="153810" y="20453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046472" y="2059976"/>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just" defTabSz="311150">
            <a:lnSpc>
              <a:spcPct val="90000"/>
            </a:lnSpc>
            <a:spcBef>
              <a:spcPct val="0"/>
            </a:spcBef>
            <a:spcAft>
              <a:spcPct val="35000"/>
            </a:spcAft>
            <a:buNone/>
          </a:pPr>
          <a:r>
            <a:rPr lang="en-US" altLang="zh-CN" sz="700" kern="1200" dirty="0"/>
            <a:t>4.3. </a:t>
          </a:r>
          <a:r>
            <a:rPr lang="zh-CN" altLang="en-US" sz="700" kern="1200" dirty="0"/>
            <a:t>与大墨尔本东南区（</a:t>
          </a:r>
          <a:r>
            <a:rPr lang="en-GB" sz="700" kern="1200" dirty="0"/>
            <a:t>GSEM</a:t>
          </a:r>
          <a:r>
            <a:rPr lang="zh-CN" altLang="en-US" sz="700" kern="1200" dirty="0"/>
            <a:t>）合作，在区域层面上协调好经济发展和商业宣传。
</a:t>
          </a:r>
          <a:endParaRPr lang="en-AU" sz="700" kern="1200" dirty="0"/>
        </a:p>
      </dsp:txBody>
      <dsp:txXfrm>
        <a:off x="5065853" y="2079357"/>
        <a:ext cx="1252602" cy="622969"/>
      </dsp:txXfrm>
    </dsp:sp>
    <dsp:sp modelId="{CAECF833-8CD8-42AC-AA34-29F949A5234C}">
      <dsp:nvSpPr>
        <dsp:cNvPr id="0" name=""/>
        <dsp:cNvSpPr/>
      </dsp:nvSpPr>
      <dsp:spPr>
        <a:xfrm>
          <a:off x="6436111" y="34056"/>
          <a:ext cx="1521462"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实现技能提升、技能调整和促进就业途径</a:t>
          </a:r>
          <a:endParaRPr lang="en-AU" sz="800" kern="1200" dirty="0"/>
        </a:p>
      </dsp:txBody>
      <dsp:txXfrm>
        <a:off x="6445231" y="43176"/>
        <a:ext cx="1503222" cy="293149"/>
      </dsp:txXfrm>
    </dsp:sp>
    <dsp:sp modelId="{198C37DB-2DFD-4271-8969-BA9355D960CF}">
      <dsp:nvSpPr>
        <dsp:cNvPr id="0" name=""/>
        <dsp:cNvSpPr/>
      </dsp:nvSpPr>
      <dsp:spPr>
        <a:xfrm>
          <a:off x="6588258" y="345445"/>
          <a:ext cx="147441" cy="424734"/>
        </a:xfrm>
        <a:custGeom>
          <a:avLst/>
          <a:gdLst/>
          <a:ahLst/>
          <a:cxnLst/>
          <a:rect l="0" t="0" r="0" b="0"/>
          <a:pathLst>
            <a:path>
              <a:moveTo>
                <a:pt x="0" y="0"/>
              </a:moveTo>
              <a:lnTo>
                <a:pt x="0" y="424734"/>
              </a:lnTo>
              <a:lnTo>
                <a:pt x="147441" y="42473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735699" y="450805"/>
          <a:ext cx="1003228" cy="6387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5.1. </a:t>
          </a:r>
          <a:r>
            <a:rPr lang="zh-CN" altLang="en-US" sz="700" kern="1200" dirty="0"/>
            <a:t>将工人与教育机构和企业联系起来，以提高个人技能、掌握新技能或实现就业。
</a:t>
          </a:r>
          <a:endParaRPr lang="en-AU" sz="700" kern="1200" dirty="0"/>
        </a:p>
      </dsp:txBody>
      <dsp:txXfrm>
        <a:off x="6754407" y="469513"/>
        <a:ext cx="965812" cy="601333"/>
      </dsp:txXfrm>
    </dsp:sp>
    <dsp:sp modelId="{34B797F7-A3CF-4374-AE27-BFC15339FE8C}">
      <dsp:nvSpPr>
        <dsp:cNvPr id="0" name=""/>
        <dsp:cNvSpPr/>
      </dsp:nvSpPr>
      <dsp:spPr>
        <a:xfrm>
          <a:off x="6588258" y="345445"/>
          <a:ext cx="147441" cy="1237896"/>
        </a:xfrm>
        <a:custGeom>
          <a:avLst/>
          <a:gdLst/>
          <a:ahLst/>
          <a:cxnLst/>
          <a:rect l="0" t="0" r="0" b="0"/>
          <a:pathLst>
            <a:path>
              <a:moveTo>
                <a:pt x="0" y="0"/>
              </a:moveTo>
              <a:lnTo>
                <a:pt x="0" y="1237896"/>
              </a:lnTo>
              <a:lnTo>
                <a:pt x="147441" y="12378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735699" y="1166779"/>
          <a:ext cx="1007201" cy="8331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11150">
            <a:lnSpc>
              <a:spcPct val="90000"/>
            </a:lnSpc>
            <a:spcBef>
              <a:spcPct val="0"/>
            </a:spcBef>
            <a:spcAft>
              <a:spcPct val="35000"/>
            </a:spcAft>
            <a:buNone/>
          </a:pPr>
          <a:r>
            <a:rPr lang="en-US" altLang="zh-CN" sz="700" kern="1200" dirty="0"/>
            <a:t>5.2. </a:t>
          </a:r>
          <a:r>
            <a:rPr lang="zh-CN" altLang="en-US" sz="700" b="0" i="0" u="none" kern="1200" dirty="0"/>
            <a:t>通过改善商界沟通，与弱势社群产生共鸣，促进更好就业。</a:t>
          </a:r>
          <a:endParaRPr lang="en-AU" sz="700" kern="1200" dirty="0"/>
        </a:p>
      </dsp:txBody>
      <dsp:txXfrm>
        <a:off x="6760100" y="1191180"/>
        <a:ext cx="958399" cy="784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280128" y="0"/>
          <a:ext cx="1554961" cy="51801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zh-CN" altLang="en-US" sz="800" b="1" kern="1200" dirty="0">
              <a:effectLst/>
            </a:rPr>
            <a:t>通过废物管理和资源回收为循环经济做出贡献 </a:t>
          </a:r>
          <a:endParaRPr lang="en-AU" sz="800" b="1" kern="1200" dirty="0"/>
        </a:p>
      </dsp:txBody>
      <dsp:txXfrm>
        <a:off x="295300" y="15172"/>
        <a:ext cx="1524617" cy="487671"/>
      </dsp:txXfrm>
    </dsp:sp>
    <dsp:sp modelId="{3CFFCAF7-A584-4D5F-A059-9A51872B27AD}">
      <dsp:nvSpPr>
        <dsp:cNvPr id="0" name=""/>
        <dsp:cNvSpPr/>
      </dsp:nvSpPr>
      <dsp:spPr>
        <a:xfrm>
          <a:off x="435624" y="518015"/>
          <a:ext cx="158839" cy="354508"/>
        </a:xfrm>
        <a:custGeom>
          <a:avLst/>
          <a:gdLst/>
          <a:ahLst/>
          <a:cxnLst/>
          <a:rect l="0" t="0" r="0" b="0"/>
          <a:pathLst>
            <a:path>
              <a:moveTo>
                <a:pt x="0" y="0"/>
              </a:moveTo>
              <a:lnTo>
                <a:pt x="0" y="354508"/>
              </a:lnTo>
              <a:lnTo>
                <a:pt x="158839" y="3545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594464" y="631040"/>
          <a:ext cx="1065519" cy="48296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Arial" panose="020B0604020202020204" pitchFamily="34" charset="0"/>
            <a:buNone/>
          </a:pPr>
          <a:r>
            <a:rPr lang="en-US" altLang="zh-CN" sz="700" kern="1200" dirty="0">
              <a:effectLst/>
              <a:latin typeface="Calibri"/>
              <a:cs typeface="Calibri"/>
            </a:rPr>
            <a:t>1.1 </a:t>
          </a:r>
          <a:r>
            <a:rPr lang="zh-CN" altLang="en-US" sz="700" kern="1200" dirty="0">
              <a:effectLst/>
              <a:latin typeface="Calibri"/>
              <a:cs typeface="Calibri"/>
            </a:rPr>
            <a:t>提高送往回收设施处理材料的质量。
</a:t>
          </a:r>
          <a:endParaRPr lang="en-AU" sz="700" kern="1200" dirty="0"/>
        </a:p>
      </dsp:txBody>
      <dsp:txXfrm>
        <a:off x="608610" y="645186"/>
        <a:ext cx="1037227" cy="454676"/>
      </dsp:txXfrm>
    </dsp:sp>
    <dsp:sp modelId="{F6C89242-AAFE-493D-9F10-93D5A1DDD7BF}">
      <dsp:nvSpPr>
        <dsp:cNvPr id="0" name=""/>
        <dsp:cNvSpPr/>
      </dsp:nvSpPr>
      <dsp:spPr>
        <a:xfrm>
          <a:off x="435624" y="518015"/>
          <a:ext cx="158839" cy="989495"/>
        </a:xfrm>
        <a:custGeom>
          <a:avLst/>
          <a:gdLst/>
          <a:ahLst/>
          <a:cxnLst/>
          <a:rect l="0" t="0" r="0" b="0"/>
          <a:pathLst>
            <a:path>
              <a:moveTo>
                <a:pt x="0" y="0"/>
              </a:moveTo>
              <a:lnTo>
                <a:pt x="0" y="989495"/>
              </a:lnTo>
              <a:lnTo>
                <a:pt x="158839" y="98949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594464" y="1225468"/>
          <a:ext cx="1029695" cy="56408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a:cs typeface="Calibri"/>
            </a:rPr>
            <a:t>1.2 </a:t>
          </a:r>
          <a:r>
            <a:rPr lang="zh-CN" altLang="en-US" sz="700" kern="1200" dirty="0">
              <a:effectLst/>
              <a:latin typeface="Calibri"/>
              <a:cs typeface="Calibri"/>
            </a:rPr>
            <a:t>促进在墨尔本东南部建立一个高级废物处理设施。
</a:t>
          </a:r>
          <a:endParaRPr lang="en-AU" sz="700" kern="1200" dirty="0"/>
        </a:p>
      </dsp:txBody>
      <dsp:txXfrm>
        <a:off x="610985" y="1241989"/>
        <a:ext cx="996653" cy="531042"/>
      </dsp:txXfrm>
    </dsp:sp>
    <dsp:sp modelId="{1D442257-A924-45DF-A11B-167F89EC76FB}">
      <dsp:nvSpPr>
        <dsp:cNvPr id="0" name=""/>
        <dsp:cNvSpPr/>
      </dsp:nvSpPr>
      <dsp:spPr>
        <a:xfrm>
          <a:off x="435624" y="518015"/>
          <a:ext cx="158839" cy="1588711"/>
        </a:xfrm>
        <a:custGeom>
          <a:avLst/>
          <a:gdLst/>
          <a:ahLst/>
          <a:cxnLst/>
          <a:rect l="0" t="0" r="0" b="0"/>
          <a:pathLst>
            <a:path>
              <a:moveTo>
                <a:pt x="0" y="0"/>
              </a:moveTo>
              <a:lnTo>
                <a:pt x="0" y="1588711"/>
              </a:lnTo>
              <a:lnTo>
                <a:pt x="158839" y="15887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594464" y="1901013"/>
          <a:ext cx="1041694" cy="4114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effectLst/>
            </a:rPr>
            <a:t>1.3  </a:t>
          </a:r>
          <a:r>
            <a:rPr lang="zh-CN" altLang="en-US" sz="700" kern="1200" dirty="0">
              <a:effectLst/>
            </a:rPr>
            <a:t>促进“回收维多利亚州”（</a:t>
          </a:r>
          <a:r>
            <a:rPr lang="en-US" altLang="zh-CN" sz="700" kern="1200" dirty="0">
              <a:effectLst/>
            </a:rPr>
            <a:t>Recycling</a:t>
          </a:r>
          <a:r>
            <a:rPr lang="zh-CN" altLang="en-US" sz="700" kern="1200" dirty="0">
              <a:effectLst/>
            </a:rPr>
            <a:t> </a:t>
          </a:r>
          <a:r>
            <a:rPr lang="en-US" altLang="zh-CN" sz="700" kern="1200" dirty="0">
              <a:effectLst/>
            </a:rPr>
            <a:t>Victoria</a:t>
          </a:r>
          <a:r>
            <a:rPr lang="zh-CN" altLang="en-US" sz="700" kern="1200" dirty="0">
              <a:effectLst/>
            </a:rPr>
            <a:t>）政策中街道改革计划的推广。</a:t>
          </a:r>
          <a:endParaRPr lang="en-AU" sz="700" kern="1200" dirty="0"/>
        </a:p>
      </dsp:txBody>
      <dsp:txXfrm>
        <a:off x="606514" y="1913063"/>
        <a:ext cx="1017594" cy="387329"/>
      </dsp:txXfrm>
    </dsp:sp>
    <dsp:sp modelId="{6A9AC68A-B6BF-45A0-9069-1C419D93FBBD}">
      <dsp:nvSpPr>
        <dsp:cNvPr id="0" name=""/>
        <dsp:cNvSpPr/>
      </dsp:nvSpPr>
      <dsp:spPr>
        <a:xfrm>
          <a:off x="435624" y="518015"/>
          <a:ext cx="158839" cy="2171378"/>
        </a:xfrm>
        <a:custGeom>
          <a:avLst/>
          <a:gdLst/>
          <a:ahLst/>
          <a:cxnLst/>
          <a:rect l="0" t="0" r="0" b="0"/>
          <a:pathLst>
            <a:path>
              <a:moveTo>
                <a:pt x="0" y="0"/>
              </a:moveTo>
              <a:lnTo>
                <a:pt x="0" y="2171378"/>
              </a:lnTo>
              <a:lnTo>
                <a:pt x="158839" y="2171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5C1DA-647E-43E4-A0E8-CAA0AA4BA514}">
      <dsp:nvSpPr>
        <dsp:cNvPr id="0" name=""/>
        <dsp:cNvSpPr/>
      </dsp:nvSpPr>
      <dsp:spPr>
        <a:xfrm>
          <a:off x="594464" y="2423902"/>
          <a:ext cx="1051488" cy="53098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Font typeface="Symbol" panose="05050102010706020507" pitchFamily="18" charset="2"/>
            <a:buNone/>
          </a:pPr>
          <a:r>
            <a:rPr lang="en-AU" sz="700" kern="1200" dirty="0">
              <a:effectLst/>
            </a:rPr>
            <a:t>1.4 </a:t>
          </a:r>
          <a:r>
            <a:rPr lang="zh-CN" altLang="en-US" sz="700" kern="1200" dirty="0">
              <a:effectLst/>
            </a:rPr>
            <a:t>减少市政厅的企业废物，提高资源回收率，增加使用可回收产品。
</a:t>
          </a:r>
          <a:endParaRPr lang="en-AU" sz="700" kern="1200" dirty="0"/>
        </a:p>
      </dsp:txBody>
      <dsp:txXfrm>
        <a:off x="610016" y="2439454"/>
        <a:ext cx="1020384" cy="499881"/>
      </dsp:txXfrm>
    </dsp:sp>
    <dsp:sp modelId="{CA1D3872-1FAC-4BE9-B0D8-0342F5C5C37A}">
      <dsp:nvSpPr>
        <dsp:cNvPr id="0" name=""/>
        <dsp:cNvSpPr/>
      </dsp:nvSpPr>
      <dsp:spPr>
        <a:xfrm>
          <a:off x="2033658" y="0"/>
          <a:ext cx="1260155" cy="48472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effectLst/>
            </a:rPr>
            <a:t>保护 加强和恢复自然环境</a:t>
          </a:r>
          <a:endParaRPr lang="en-AU" sz="800" b="1" kern="1200" dirty="0"/>
        </a:p>
      </dsp:txBody>
      <dsp:txXfrm>
        <a:off x="2047855" y="14197"/>
        <a:ext cx="1231761" cy="456331"/>
      </dsp:txXfrm>
    </dsp:sp>
    <dsp:sp modelId="{B9EAC960-122E-4093-8238-4D3B36CAE046}">
      <dsp:nvSpPr>
        <dsp:cNvPr id="0" name=""/>
        <dsp:cNvSpPr/>
      </dsp:nvSpPr>
      <dsp:spPr>
        <a:xfrm>
          <a:off x="2159674" y="484725"/>
          <a:ext cx="153711" cy="484753"/>
        </a:xfrm>
        <a:custGeom>
          <a:avLst/>
          <a:gdLst/>
          <a:ahLst/>
          <a:cxnLst/>
          <a:rect l="0" t="0" r="0" b="0"/>
          <a:pathLst>
            <a:path>
              <a:moveTo>
                <a:pt x="0" y="0"/>
              </a:moveTo>
              <a:lnTo>
                <a:pt x="0" y="484753"/>
              </a:lnTo>
              <a:lnTo>
                <a:pt x="153711" y="48475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313385" y="597749"/>
          <a:ext cx="1147104" cy="74345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dirty="0">
              <a:effectLst/>
              <a:latin typeface="Calibri"/>
              <a:ea typeface="Calibri" panose="020F0502020204030204" pitchFamily="34" charset="0"/>
              <a:cs typeface="Calibri"/>
            </a:rPr>
            <a:t>2.1 </a:t>
          </a:r>
          <a:r>
            <a:rPr lang="zh-CN" altLang="en-US" sz="700" kern="1200" dirty="0">
              <a:effectLst/>
            </a:rPr>
            <a:t>识别、保护、提高和恢复凯西市自然环境的生态价值，特别是本地植物和动物的栖息地。</a:t>
          </a:r>
          <a:endParaRPr lang="en-AU" sz="700" kern="1200" dirty="0"/>
        </a:p>
      </dsp:txBody>
      <dsp:txXfrm>
        <a:off x="2335160" y="619524"/>
        <a:ext cx="1103554" cy="699908"/>
      </dsp:txXfrm>
    </dsp:sp>
    <dsp:sp modelId="{F36FFD2C-0EFF-4A48-81CE-167303AA2739}">
      <dsp:nvSpPr>
        <dsp:cNvPr id="0" name=""/>
        <dsp:cNvSpPr/>
      </dsp:nvSpPr>
      <dsp:spPr>
        <a:xfrm>
          <a:off x="2159674" y="484725"/>
          <a:ext cx="153711" cy="1222965"/>
        </a:xfrm>
        <a:custGeom>
          <a:avLst/>
          <a:gdLst/>
          <a:ahLst/>
          <a:cxnLst/>
          <a:rect l="0" t="0" r="0" b="0"/>
          <a:pathLst>
            <a:path>
              <a:moveTo>
                <a:pt x="0" y="0"/>
              </a:moveTo>
              <a:lnTo>
                <a:pt x="0" y="1222965"/>
              </a:lnTo>
              <a:lnTo>
                <a:pt x="153711" y="12229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313385" y="1452668"/>
          <a:ext cx="1174882" cy="51004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a:cs typeface="Calibri"/>
            </a:rPr>
            <a:t>2.2 </a:t>
          </a:r>
          <a:r>
            <a:rPr lang="zh-CN" altLang="en-US" sz="700" kern="1200" dirty="0">
              <a:effectLst/>
              <a:latin typeface="Calibri"/>
              <a:cs typeface="Calibri"/>
            </a:rPr>
            <a:t>增加树冠覆盖面积，促进凯西市绿化的净增长。
</a:t>
          </a:r>
          <a:endParaRPr lang="en-AU" sz="700" kern="1200" dirty="0"/>
        </a:p>
      </dsp:txBody>
      <dsp:txXfrm>
        <a:off x="2328324" y="1467607"/>
        <a:ext cx="1145004" cy="480166"/>
      </dsp:txXfrm>
    </dsp:sp>
    <dsp:sp modelId="{DCB71082-82FD-4BC1-A118-8D5B1F93BEAB}">
      <dsp:nvSpPr>
        <dsp:cNvPr id="0" name=""/>
        <dsp:cNvSpPr/>
      </dsp:nvSpPr>
      <dsp:spPr>
        <a:xfrm>
          <a:off x="2159674" y="484725"/>
          <a:ext cx="153711" cy="1852447"/>
        </a:xfrm>
        <a:custGeom>
          <a:avLst/>
          <a:gdLst/>
          <a:ahLst/>
          <a:cxnLst/>
          <a:rect l="0" t="0" r="0" b="0"/>
          <a:pathLst>
            <a:path>
              <a:moveTo>
                <a:pt x="0" y="0"/>
              </a:moveTo>
              <a:lnTo>
                <a:pt x="0" y="1852447"/>
              </a:lnTo>
              <a:lnTo>
                <a:pt x="153711" y="185244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313385" y="2074172"/>
          <a:ext cx="1194235" cy="526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a:cs typeface="Calibri"/>
            </a:rPr>
            <a:t>2.3 </a:t>
          </a:r>
          <a:r>
            <a:rPr lang="zh-CN" altLang="en-US" sz="700" kern="1200" dirty="0">
              <a:effectLst/>
              <a:latin typeface="Calibri"/>
              <a:cs typeface="Calibri"/>
            </a:rPr>
            <a:t>增强社区在生物多样性保护和恢复举措中的合作能力。
</a:t>
          </a:r>
          <a:endParaRPr lang="en-AU" sz="700" kern="1200" dirty="0"/>
        </a:p>
      </dsp:txBody>
      <dsp:txXfrm>
        <a:off x="2328791" y="2089578"/>
        <a:ext cx="1163423" cy="495188"/>
      </dsp:txXfrm>
    </dsp:sp>
    <dsp:sp modelId="{B21C7327-1774-433F-9689-6B1EE68352AF}">
      <dsp:nvSpPr>
        <dsp:cNvPr id="0" name=""/>
        <dsp:cNvSpPr/>
      </dsp:nvSpPr>
      <dsp:spPr>
        <a:xfrm>
          <a:off x="2159674" y="484725"/>
          <a:ext cx="153711" cy="2636516"/>
        </a:xfrm>
        <a:custGeom>
          <a:avLst/>
          <a:gdLst/>
          <a:ahLst/>
          <a:cxnLst/>
          <a:rect l="0" t="0" r="0" b="0"/>
          <a:pathLst>
            <a:path>
              <a:moveTo>
                <a:pt x="0" y="0"/>
              </a:moveTo>
              <a:lnTo>
                <a:pt x="0" y="2636516"/>
              </a:lnTo>
              <a:lnTo>
                <a:pt x="153711" y="26365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22446-757C-4274-ABD4-D7BE63654217}">
      <dsp:nvSpPr>
        <dsp:cNvPr id="0" name=""/>
        <dsp:cNvSpPr/>
      </dsp:nvSpPr>
      <dsp:spPr>
        <a:xfrm>
          <a:off x="2313385" y="2711633"/>
          <a:ext cx="1156513" cy="81921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dirty="0">
              <a:effectLst/>
            </a:rPr>
            <a:t>2.4 </a:t>
          </a:r>
          <a:r>
            <a:rPr lang="zh-CN" altLang="en-US" sz="700" kern="1200" dirty="0">
              <a:effectLst/>
            </a:rPr>
            <a:t>让传统所有者群体在凯西市自然环境的管理参与进来，确保原住民的传统土地管理做法和价值得到巩固。</a:t>
          </a:r>
          <a:endParaRPr lang="en-AU" sz="700" kern="1200" dirty="0"/>
        </a:p>
      </dsp:txBody>
      <dsp:txXfrm>
        <a:off x="2337379" y="2735627"/>
        <a:ext cx="1108525" cy="771227"/>
      </dsp:txXfrm>
    </dsp:sp>
    <dsp:sp modelId="{B8B64ED1-1856-4F1A-A746-BBA4E01C011E}">
      <dsp:nvSpPr>
        <dsp:cNvPr id="0" name=""/>
        <dsp:cNvSpPr/>
      </dsp:nvSpPr>
      <dsp:spPr>
        <a:xfrm>
          <a:off x="3566292" y="0"/>
          <a:ext cx="1379238" cy="50803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zh-CN" altLang="en-US" sz="800" b="1" kern="1200" dirty="0">
              <a:effectLst/>
            </a:rPr>
            <a:t>通过缓解和适应成为应对气候就绪城市 </a:t>
          </a:r>
          <a:endParaRPr lang="en-AU" sz="800" b="1" kern="1200" dirty="0"/>
        </a:p>
      </dsp:txBody>
      <dsp:txXfrm>
        <a:off x="3581172" y="14880"/>
        <a:ext cx="1349478" cy="478278"/>
      </dsp:txXfrm>
    </dsp:sp>
    <dsp:sp modelId="{67A7FABA-0BA0-4F3F-88A0-33FC912E2FF1}">
      <dsp:nvSpPr>
        <dsp:cNvPr id="0" name=""/>
        <dsp:cNvSpPr/>
      </dsp:nvSpPr>
      <dsp:spPr>
        <a:xfrm>
          <a:off x="3704216" y="508038"/>
          <a:ext cx="116059" cy="408740"/>
        </a:xfrm>
        <a:custGeom>
          <a:avLst/>
          <a:gdLst/>
          <a:ahLst/>
          <a:cxnLst/>
          <a:rect l="0" t="0" r="0" b="0"/>
          <a:pathLst>
            <a:path>
              <a:moveTo>
                <a:pt x="0" y="0"/>
              </a:moveTo>
              <a:lnTo>
                <a:pt x="0" y="408740"/>
              </a:lnTo>
              <a:lnTo>
                <a:pt x="116059" y="4087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820276" y="621062"/>
          <a:ext cx="1082169" cy="59143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a:cs typeface="Calibri"/>
            </a:rPr>
            <a:t>3.1 </a:t>
          </a:r>
          <a:r>
            <a:rPr lang="zh-CN" altLang="en-US" sz="700" kern="1200" dirty="0">
              <a:effectLst/>
              <a:latin typeface="Calibri"/>
              <a:cs typeface="Calibri"/>
            </a:rPr>
            <a:t>提高能源效率，增加可再生能源的使用，以减轻对气候变化的影响。
</a:t>
          </a:r>
          <a:endParaRPr lang="en-AU" sz="700" kern="1200" dirty="0"/>
        </a:p>
      </dsp:txBody>
      <dsp:txXfrm>
        <a:off x="3837598" y="638384"/>
        <a:ext cx="1047525" cy="556788"/>
      </dsp:txXfrm>
    </dsp:sp>
    <dsp:sp modelId="{67598C4F-FB10-4EFE-AFD5-3DC90E91EC70}">
      <dsp:nvSpPr>
        <dsp:cNvPr id="0" name=""/>
        <dsp:cNvSpPr/>
      </dsp:nvSpPr>
      <dsp:spPr>
        <a:xfrm>
          <a:off x="3704216" y="508038"/>
          <a:ext cx="116059" cy="1115016"/>
        </a:xfrm>
        <a:custGeom>
          <a:avLst/>
          <a:gdLst/>
          <a:ahLst/>
          <a:cxnLst/>
          <a:rect l="0" t="0" r="0" b="0"/>
          <a:pathLst>
            <a:path>
              <a:moveTo>
                <a:pt x="0" y="0"/>
              </a:moveTo>
              <a:lnTo>
                <a:pt x="0" y="1115016"/>
              </a:lnTo>
              <a:lnTo>
                <a:pt x="116059" y="11150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820276" y="1323954"/>
          <a:ext cx="1134578" cy="598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rtl="0">
            <a:lnSpc>
              <a:spcPct val="90000"/>
            </a:lnSpc>
            <a:spcBef>
              <a:spcPct val="0"/>
            </a:spcBef>
            <a:spcAft>
              <a:spcPct val="35000"/>
            </a:spcAft>
            <a:buNone/>
          </a:pPr>
          <a:r>
            <a:rPr lang="en-US" sz="700" kern="1200" dirty="0">
              <a:effectLst/>
              <a:latin typeface="Calibri"/>
              <a:ea typeface="Calibri" panose="020F0502020204030204" pitchFamily="34" charset="0"/>
              <a:cs typeface="Calibri"/>
            </a:rPr>
            <a:t>3.2 </a:t>
          </a:r>
          <a:r>
            <a:rPr lang="zh-CN" altLang="en-US" sz="700" kern="1200" dirty="0">
              <a:effectLst/>
            </a:rPr>
            <a:t>让社区参与进来、为社区倡导和赋权，减少碳排放和能源消耗。</a:t>
          </a:r>
          <a:endParaRPr lang="en-AU" sz="700" kern="1200" dirty="0"/>
        </a:p>
      </dsp:txBody>
      <dsp:txXfrm>
        <a:off x="3837797" y="1341475"/>
        <a:ext cx="1099536" cy="563158"/>
      </dsp:txXfrm>
    </dsp:sp>
    <dsp:sp modelId="{E96E91F2-45C5-4C6F-B83D-68F7E7D0C19C}">
      <dsp:nvSpPr>
        <dsp:cNvPr id="0" name=""/>
        <dsp:cNvSpPr/>
      </dsp:nvSpPr>
      <dsp:spPr>
        <a:xfrm>
          <a:off x="3704216" y="508038"/>
          <a:ext cx="116059" cy="1843406"/>
        </a:xfrm>
        <a:custGeom>
          <a:avLst/>
          <a:gdLst/>
          <a:ahLst/>
          <a:cxnLst/>
          <a:rect l="0" t="0" r="0" b="0"/>
          <a:pathLst>
            <a:path>
              <a:moveTo>
                <a:pt x="0" y="0"/>
              </a:moveTo>
              <a:lnTo>
                <a:pt x="0" y="1843406"/>
              </a:lnTo>
              <a:lnTo>
                <a:pt x="116059" y="184340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820276" y="2033614"/>
          <a:ext cx="1129478" cy="63565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effectLst/>
              <a:latin typeface="Calibri"/>
              <a:cs typeface="Calibri"/>
            </a:rPr>
            <a:t>3.3 </a:t>
          </a:r>
          <a:r>
            <a:rPr lang="zh-CN" altLang="en-US" sz="700" kern="1200" dirty="0">
              <a:effectLst/>
              <a:latin typeface="Calibri"/>
              <a:cs typeface="Calibri"/>
            </a:rPr>
            <a:t>创建一个适应性和复原力强的城市，应对不断变化的气候。
</a:t>
          </a:r>
          <a:endParaRPr lang="en-AU" sz="700" kern="1200" dirty="0"/>
        </a:p>
      </dsp:txBody>
      <dsp:txXfrm>
        <a:off x="3838894" y="2052232"/>
        <a:ext cx="1092242" cy="598423"/>
      </dsp:txXfrm>
    </dsp:sp>
    <dsp:sp modelId="{9B31FD2C-237E-4919-BEF7-EFBE4502D056}">
      <dsp:nvSpPr>
        <dsp:cNvPr id="0" name=""/>
        <dsp:cNvSpPr/>
      </dsp:nvSpPr>
      <dsp:spPr>
        <a:xfrm>
          <a:off x="5149315" y="0"/>
          <a:ext cx="1233324" cy="49099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zh-CN" altLang="en-US" sz="800" b="1" kern="1200" dirty="0">
              <a:effectLst/>
            </a:rPr>
            <a:t>创建节水型城市</a:t>
          </a:r>
          <a:endParaRPr lang="en-AU" sz="800" b="1" kern="1200" dirty="0"/>
        </a:p>
      </dsp:txBody>
      <dsp:txXfrm>
        <a:off x="5163696" y="14381"/>
        <a:ext cx="1204562" cy="462231"/>
      </dsp:txXfrm>
    </dsp:sp>
    <dsp:sp modelId="{830A4078-DA41-43D3-910E-E92703111504}">
      <dsp:nvSpPr>
        <dsp:cNvPr id="0" name=""/>
        <dsp:cNvSpPr/>
      </dsp:nvSpPr>
      <dsp:spPr>
        <a:xfrm>
          <a:off x="5272648" y="490993"/>
          <a:ext cx="120603" cy="478409"/>
        </a:xfrm>
        <a:custGeom>
          <a:avLst/>
          <a:gdLst/>
          <a:ahLst/>
          <a:cxnLst/>
          <a:rect l="0" t="0" r="0" b="0"/>
          <a:pathLst>
            <a:path>
              <a:moveTo>
                <a:pt x="0" y="0"/>
              </a:moveTo>
              <a:lnTo>
                <a:pt x="0" y="478409"/>
              </a:lnTo>
              <a:lnTo>
                <a:pt x="120603" y="47840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393252" y="604018"/>
          <a:ext cx="966728" cy="7307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l" defTabSz="355600">
            <a:lnSpc>
              <a:spcPct val="90000"/>
            </a:lnSpc>
            <a:spcBef>
              <a:spcPct val="0"/>
            </a:spcBef>
            <a:spcAft>
              <a:spcPct val="35000"/>
            </a:spcAft>
            <a:buNone/>
          </a:pPr>
          <a:r>
            <a:rPr lang="en-US" altLang="zh-CN" sz="800" kern="1200" dirty="0">
              <a:effectLst/>
              <a:latin typeface="Calibri"/>
              <a:cs typeface="Calibri"/>
            </a:rPr>
            <a:t>4.1 </a:t>
          </a:r>
          <a:r>
            <a:rPr lang="zh-CN" altLang="en-US" sz="800" kern="1200" dirty="0">
              <a:effectLst/>
              <a:latin typeface="Calibri"/>
              <a:cs typeface="Calibri"/>
            </a:rPr>
            <a:t>提高用水效率，增加回收再利用水量和循环水量。
</a:t>
          </a:r>
          <a:endParaRPr lang="en-AU" sz="800" kern="1200" dirty="0"/>
        </a:p>
      </dsp:txBody>
      <dsp:txXfrm>
        <a:off x="5414656" y="625422"/>
        <a:ext cx="923920" cy="687962"/>
      </dsp:txXfrm>
    </dsp:sp>
    <dsp:sp modelId="{A9095F55-5DC0-4122-B5B7-65849DE3087F}">
      <dsp:nvSpPr>
        <dsp:cNvPr id="0" name=""/>
        <dsp:cNvSpPr/>
      </dsp:nvSpPr>
      <dsp:spPr>
        <a:xfrm>
          <a:off x="5272648" y="490993"/>
          <a:ext cx="120603" cy="1297039"/>
        </a:xfrm>
        <a:custGeom>
          <a:avLst/>
          <a:gdLst/>
          <a:ahLst/>
          <a:cxnLst/>
          <a:rect l="0" t="0" r="0" b="0"/>
          <a:pathLst>
            <a:path>
              <a:moveTo>
                <a:pt x="0" y="0"/>
              </a:moveTo>
              <a:lnTo>
                <a:pt x="0" y="1297039"/>
              </a:lnTo>
              <a:lnTo>
                <a:pt x="120603" y="12970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393252" y="1446248"/>
          <a:ext cx="1033119" cy="68356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l" defTabSz="355600">
            <a:lnSpc>
              <a:spcPct val="90000"/>
            </a:lnSpc>
            <a:spcBef>
              <a:spcPct val="0"/>
            </a:spcBef>
            <a:spcAft>
              <a:spcPct val="35000"/>
            </a:spcAft>
            <a:buNone/>
          </a:pPr>
          <a:r>
            <a:rPr lang="en-US" altLang="zh-CN" sz="800" kern="1200" dirty="0">
              <a:effectLst/>
              <a:latin typeface="Calibri"/>
              <a:cs typeface="Calibri"/>
            </a:rPr>
            <a:t>4.2 </a:t>
          </a:r>
          <a:r>
            <a:rPr lang="zh-CN" altLang="en-US" sz="800" kern="1200" dirty="0">
              <a:effectLst/>
              <a:latin typeface="Calibri"/>
              <a:cs typeface="Calibri"/>
            </a:rPr>
            <a:t>减少进入菲利普港（</a:t>
          </a:r>
          <a:r>
            <a:rPr lang="en-AU" sz="800" kern="1200" dirty="0">
              <a:effectLst/>
            </a:rPr>
            <a:t>Port Phillip</a:t>
          </a:r>
          <a:r>
            <a:rPr lang="zh-CN" altLang="en-US" sz="800" kern="1200" dirty="0">
              <a:effectLst/>
            </a:rPr>
            <a:t>）</a:t>
          </a:r>
          <a:r>
            <a:rPr lang="zh-CN" altLang="en-US" sz="800" kern="1200" dirty="0">
              <a:effectLst/>
              <a:latin typeface="Calibri"/>
              <a:cs typeface="Calibri"/>
            </a:rPr>
            <a:t>和西港湾（</a:t>
          </a:r>
          <a:r>
            <a:rPr lang="en-AU" sz="800" kern="1200" dirty="0">
              <a:effectLst/>
            </a:rPr>
            <a:t>Western Port Bay</a:t>
          </a:r>
          <a:r>
            <a:rPr lang="zh-CN" altLang="en-US" sz="800" kern="1200" dirty="0">
              <a:effectLst/>
            </a:rPr>
            <a:t>）</a:t>
          </a:r>
          <a:r>
            <a:rPr lang="zh-CN" altLang="en-US" sz="800" kern="1200" dirty="0">
              <a:effectLst/>
              <a:latin typeface="Calibri"/>
              <a:cs typeface="Calibri"/>
            </a:rPr>
            <a:t>的雨水量并提高雨水水质。</a:t>
          </a:r>
          <a:endParaRPr lang="en-AU" sz="800" kern="1200" dirty="0"/>
        </a:p>
      </dsp:txBody>
      <dsp:txXfrm>
        <a:off x="5413273" y="1466269"/>
        <a:ext cx="993077" cy="643527"/>
      </dsp:txXfrm>
    </dsp:sp>
    <dsp:sp modelId="{EB6EBD5A-C704-45D5-BFDC-89AF46D361D4}">
      <dsp:nvSpPr>
        <dsp:cNvPr id="0" name=""/>
        <dsp:cNvSpPr/>
      </dsp:nvSpPr>
      <dsp:spPr>
        <a:xfrm>
          <a:off x="5272648" y="490993"/>
          <a:ext cx="120603" cy="2069836"/>
        </a:xfrm>
        <a:custGeom>
          <a:avLst/>
          <a:gdLst/>
          <a:ahLst/>
          <a:cxnLst/>
          <a:rect l="0" t="0" r="0" b="0"/>
          <a:pathLst>
            <a:path>
              <a:moveTo>
                <a:pt x="0" y="0"/>
              </a:moveTo>
              <a:lnTo>
                <a:pt x="0" y="2069836"/>
              </a:lnTo>
              <a:lnTo>
                <a:pt x="120603" y="206983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393252" y="2241277"/>
          <a:ext cx="1040281" cy="63910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l" defTabSz="355600">
            <a:lnSpc>
              <a:spcPct val="90000"/>
            </a:lnSpc>
            <a:spcBef>
              <a:spcPct val="0"/>
            </a:spcBef>
            <a:spcAft>
              <a:spcPct val="35000"/>
            </a:spcAft>
            <a:buNone/>
          </a:pPr>
          <a:r>
            <a:rPr lang="en-US" altLang="zh-CN" sz="800" kern="1200" dirty="0">
              <a:effectLst/>
              <a:latin typeface="Calibri"/>
              <a:cs typeface="Calibri"/>
            </a:rPr>
            <a:t>4.3 </a:t>
          </a:r>
          <a:r>
            <a:rPr lang="zh-CN" altLang="en-US" sz="800" kern="1200" dirty="0">
              <a:effectLst/>
              <a:latin typeface="Calibri"/>
              <a:cs typeface="Calibri"/>
            </a:rPr>
            <a:t>促进建立东南地区的综合循环水管道。
</a:t>
          </a:r>
          <a:endParaRPr lang="en-AU" sz="800" kern="1200" dirty="0"/>
        </a:p>
      </dsp:txBody>
      <dsp:txXfrm>
        <a:off x="5411971" y="2259996"/>
        <a:ext cx="1002843" cy="601667"/>
      </dsp:txXfrm>
    </dsp:sp>
    <dsp:sp modelId="{1ED4CA4A-704F-4CA0-84BB-51648B96CBBA}">
      <dsp:nvSpPr>
        <dsp:cNvPr id="0" name=""/>
        <dsp:cNvSpPr/>
      </dsp:nvSpPr>
      <dsp:spPr>
        <a:xfrm>
          <a:off x="6602831" y="1564"/>
          <a:ext cx="1213208" cy="4597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effectLst/>
            </a:rPr>
            <a:t>提高人员能力和内部流程</a:t>
          </a:r>
          <a:endParaRPr lang="en-AU" sz="800" b="1" kern="1200" dirty="0"/>
        </a:p>
      </dsp:txBody>
      <dsp:txXfrm>
        <a:off x="6616295" y="15028"/>
        <a:ext cx="1186280" cy="432772"/>
      </dsp:txXfrm>
    </dsp:sp>
    <dsp:sp modelId="{34C67E31-352C-4F8A-BC70-5C83D16E4B1A}">
      <dsp:nvSpPr>
        <dsp:cNvPr id="0" name=""/>
        <dsp:cNvSpPr/>
      </dsp:nvSpPr>
      <dsp:spPr>
        <a:xfrm>
          <a:off x="6724152" y="461264"/>
          <a:ext cx="121320" cy="407160"/>
        </a:xfrm>
        <a:custGeom>
          <a:avLst/>
          <a:gdLst/>
          <a:ahLst/>
          <a:cxnLst/>
          <a:rect l="0" t="0" r="0" b="0"/>
          <a:pathLst>
            <a:path>
              <a:moveTo>
                <a:pt x="0" y="0"/>
              </a:moveTo>
              <a:lnTo>
                <a:pt x="0" y="407160"/>
              </a:lnTo>
              <a:lnTo>
                <a:pt x="121320" y="40716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2E66-02B6-4922-BF8F-E802FA938B58}">
      <dsp:nvSpPr>
        <dsp:cNvPr id="0" name=""/>
        <dsp:cNvSpPr/>
      </dsp:nvSpPr>
      <dsp:spPr>
        <a:xfrm>
          <a:off x="6845473" y="572724"/>
          <a:ext cx="902492" cy="59140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US" altLang="zh-CN" sz="700" kern="1200" dirty="0">
              <a:effectLst/>
            </a:rPr>
            <a:t>5.1 </a:t>
          </a:r>
          <a:r>
            <a:rPr lang="zh-CN" altLang="en-US" sz="700" kern="1200" dirty="0">
              <a:effectLst/>
            </a:rPr>
            <a:t>在环境可持续性和气候变化方面建设组织的能力。
</a:t>
          </a:r>
          <a:endParaRPr lang="en-AU" sz="700" kern="1200" dirty="0"/>
        </a:p>
      </dsp:txBody>
      <dsp:txXfrm>
        <a:off x="6862795" y="590046"/>
        <a:ext cx="867848" cy="556757"/>
      </dsp:txXfrm>
    </dsp:sp>
    <dsp:sp modelId="{BFF70F69-8331-4DD0-A11B-724FD02F9781}">
      <dsp:nvSpPr>
        <dsp:cNvPr id="0" name=""/>
        <dsp:cNvSpPr/>
      </dsp:nvSpPr>
      <dsp:spPr>
        <a:xfrm>
          <a:off x="6724152" y="461264"/>
          <a:ext cx="121320" cy="1037240"/>
        </a:xfrm>
        <a:custGeom>
          <a:avLst/>
          <a:gdLst/>
          <a:ahLst/>
          <a:cxnLst/>
          <a:rect l="0" t="0" r="0" b="0"/>
          <a:pathLst>
            <a:path>
              <a:moveTo>
                <a:pt x="0" y="0"/>
              </a:moveTo>
              <a:lnTo>
                <a:pt x="0" y="1037240"/>
              </a:lnTo>
              <a:lnTo>
                <a:pt x="121320" y="10372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34C5FA-E869-459A-B1B1-10952BCECF3F}">
      <dsp:nvSpPr>
        <dsp:cNvPr id="0" name=""/>
        <dsp:cNvSpPr/>
      </dsp:nvSpPr>
      <dsp:spPr>
        <a:xfrm>
          <a:off x="6845473" y="1275585"/>
          <a:ext cx="928486"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dirty="0">
              <a:effectLst/>
            </a:rPr>
            <a:t>5.2 </a:t>
          </a:r>
          <a:r>
            <a:rPr lang="zh-CN" altLang="en-US" sz="700" kern="1200" dirty="0">
              <a:effectLst/>
            </a:rPr>
            <a:t>改善货物和服务的可持续采购。</a:t>
          </a:r>
          <a:endParaRPr lang="en-AU" sz="700" kern="1200" dirty="0"/>
        </a:p>
      </dsp:txBody>
      <dsp:txXfrm>
        <a:off x="6858531" y="1288643"/>
        <a:ext cx="902370" cy="419723"/>
      </dsp:txXfrm>
    </dsp:sp>
    <dsp:sp modelId="{51E68C23-74B0-45EA-9F9B-BDFF5D441FF9}">
      <dsp:nvSpPr>
        <dsp:cNvPr id="0" name=""/>
        <dsp:cNvSpPr/>
      </dsp:nvSpPr>
      <dsp:spPr>
        <a:xfrm>
          <a:off x="6724152" y="461264"/>
          <a:ext cx="121320" cy="1594539"/>
        </a:xfrm>
        <a:custGeom>
          <a:avLst/>
          <a:gdLst/>
          <a:ahLst/>
          <a:cxnLst/>
          <a:rect l="0" t="0" r="0" b="0"/>
          <a:pathLst>
            <a:path>
              <a:moveTo>
                <a:pt x="0" y="0"/>
              </a:moveTo>
              <a:lnTo>
                <a:pt x="0" y="1594539"/>
              </a:lnTo>
              <a:lnTo>
                <a:pt x="121320" y="15945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F68FE-3E92-446B-A7DD-774B1274E41C}">
      <dsp:nvSpPr>
        <dsp:cNvPr id="0" name=""/>
        <dsp:cNvSpPr/>
      </dsp:nvSpPr>
      <dsp:spPr>
        <a:xfrm>
          <a:off x="6845473" y="1832884"/>
          <a:ext cx="1021627"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dirty="0">
              <a:effectLst/>
            </a:rPr>
            <a:t>5.4 </a:t>
          </a:r>
          <a:r>
            <a:rPr lang="zh-CN" altLang="en-US" sz="700" kern="1200" dirty="0">
              <a:effectLst/>
            </a:rPr>
            <a:t>监督、审查和改进市政厅建成资产中生态型可持续发展设计的成果。</a:t>
          </a:r>
          <a:endParaRPr lang="en-AU" sz="700" kern="1200" dirty="0"/>
        </a:p>
      </dsp:txBody>
      <dsp:txXfrm>
        <a:off x="6858531" y="1845942"/>
        <a:ext cx="995511" cy="419723"/>
      </dsp:txXfrm>
    </dsp:sp>
    <dsp:sp modelId="{7B5AB2A9-2636-473C-B790-0C6A649FAABB}">
      <dsp:nvSpPr>
        <dsp:cNvPr id="0" name=""/>
        <dsp:cNvSpPr/>
      </dsp:nvSpPr>
      <dsp:spPr>
        <a:xfrm>
          <a:off x="6724152" y="461264"/>
          <a:ext cx="121320" cy="2123237"/>
        </a:xfrm>
        <a:custGeom>
          <a:avLst/>
          <a:gdLst/>
          <a:ahLst/>
          <a:cxnLst/>
          <a:rect l="0" t="0" r="0" b="0"/>
          <a:pathLst>
            <a:path>
              <a:moveTo>
                <a:pt x="0" y="0"/>
              </a:moveTo>
              <a:lnTo>
                <a:pt x="0" y="2123237"/>
              </a:lnTo>
              <a:lnTo>
                <a:pt x="121320" y="21232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3232B-1AF7-4DF2-B819-7EEA8B813116}">
      <dsp:nvSpPr>
        <dsp:cNvPr id="0" name=""/>
        <dsp:cNvSpPr/>
      </dsp:nvSpPr>
      <dsp:spPr>
        <a:xfrm>
          <a:off x="6845473" y="2390183"/>
          <a:ext cx="1087733" cy="3886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US" altLang="zh-CN" sz="700" kern="1200" dirty="0">
              <a:effectLst/>
            </a:rPr>
            <a:t>5.5 </a:t>
          </a:r>
          <a:r>
            <a:rPr lang="zh-CN" altLang="en-US" sz="700" kern="1200" dirty="0">
              <a:effectLst/>
            </a:rPr>
            <a:t>协调对环境立法和其他要求的遵守。
</a:t>
          </a:r>
          <a:endParaRPr lang="en-AU" sz="700" kern="1200" dirty="0"/>
        </a:p>
      </dsp:txBody>
      <dsp:txXfrm>
        <a:off x="6856856" y="2401566"/>
        <a:ext cx="1064967" cy="3658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50943" y="0"/>
          <a:ext cx="1241534"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endParaRPr lang="en-AU" altLang="zh-CN" sz="800" b="1" kern="1200" dirty="0"/>
        </a:p>
        <a:p>
          <a:pPr marL="0" lvl="0" indent="0" algn="ctr" defTabSz="355600">
            <a:lnSpc>
              <a:spcPct val="90000"/>
            </a:lnSpc>
            <a:spcBef>
              <a:spcPct val="0"/>
            </a:spcBef>
            <a:spcAft>
              <a:spcPct val="35000"/>
            </a:spcAft>
            <a:buNone/>
          </a:pPr>
          <a:r>
            <a:rPr lang="zh-CN" altLang="en-US" sz="800" b="1" kern="1200" dirty="0"/>
            <a:t>有复原力、安全和连接的地方
</a:t>
          </a:r>
          <a:endParaRPr lang="en-AU" sz="800" b="1" kern="1200" dirty="0"/>
        </a:p>
      </dsp:txBody>
      <dsp:txXfrm>
        <a:off x="60110" y="9167"/>
        <a:ext cx="1223200" cy="294659"/>
      </dsp:txXfrm>
    </dsp:sp>
    <dsp:sp modelId="{3CFFCAF7-A584-4D5F-A059-9A51872B27AD}">
      <dsp:nvSpPr>
        <dsp:cNvPr id="0" name=""/>
        <dsp:cNvSpPr/>
      </dsp:nvSpPr>
      <dsp:spPr>
        <a:xfrm>
          <a:off x="175096" y="312993"/>
          <a:ext cx="128885" cy="528786"/>
        </a:xfrm>
        <a:custGeom>
          <a:avLst/>
          <a:gdLst/>
          <a:ahLst/>
          <a:cxnLst/>
          <a:rect l="0" t="0" r="0" b="0"/>
          <a:pathLst>
            <a:path>
              <a:moveTo>
                <a:pt x="0" y="0"/>
              </a:moveTo>
              <a:lnTo>
                <a:pt x="0" y="528786"/>
              </a:lnTo>
              <a:lnTo>
                <a:pt x="128885" y="528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303982" y="390767"/>
          <a:ext cx="1170053" cy="9020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kern="1200" dirty="0"/>
            <a:t>1.1. </a:t>
          </a:r>
          <a:r>
            <a:rPr lang="zh-CN" altLang="en-US" sz="700" kern="1200" dirty="0"/>
            <a:t>通过整合组织范围内的地方性原则和实践，加强地方发展的社会背景（与基础设施战略相联系）。</a:t>
          </a:r>
          <a:endParaRPr lang="en-AU" sz="700" kern="1200" dirty="0"/>
        </a:p>
      </dsp:txBody>
      <dsp:txXfrm>
        <a:off x="330401" y="417186"/>
        <a:ext cx="1117215" cy="849187"/>
      </dsp:txXfrm>
    </dsp:sp>
    <dsp:sp modelId="{F6C89242-AAFE-493D-9F10-93D5A1DDD7BF}">
      <dsp:nvSpPr>
        <dsp:cNvPr id="0" name=""/>
        <dsp:cNvSpPr/>
      </dsp:nvSpPr>
      <dsp:spPr>
        <a:xfrm>
          <a:off x="175096" y="312993"/>
          <a:ext cx="114960" cy="1445074"/>
        </a:xfrm>
        <a:custGeom>
          <a:avLst/>
          <a:gdLst/>
          <a:ahLst/>
          <a:cxnLst/>
          <a:rect l="0" t="0" r="0" b="0"/>
          <a:pathLst>
            <a:path>
              <a:moveTo>
                <a:pt x="0" y="0"/>
              </a:moveTo>
              <a:lnTo>
                <a:pt x="0" y="1445074"/>
              </a:lnTo>
              <a:lnTo>
                <a:pt x="114960" y="1445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90057" y="1371685"/>
          <a:ext cx="1162979" cy="77276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US" altLang="zh-CN" sz="700" kern="1200" dirty="0"/>
            <a:t>1.2. </a:t>
          </a:r>
          <a:r>
            <a:rPr lang="zh-CN" altLang="en-US" sz="700" kern="1200" dirty="0"/>
            <a:t>支持社区主导的</a:t>
          </a:r>
          <a:r>
            <a:rPr lang="en-GB" sz="700" kern="1200" dirty="0"/>
            <a:t>COVID-19</a:t>
          </a:r>
          <a:r>
            <a:rPr lang="zh-CN" altLang="en-US" sz="700" kern="1200" dirty="0"/>
            <a:t>大流行病的恢复，加强公共卫生应对措施，以预防当前和未来的疾病。
</a:t>
          </a:r>
          <a:endParaRPr lang="en-AU" sz="700" kern="1200" dirty="0"/>
        </a:p>
      </dsp:txBody>
      <dsp:txXfrm>
        <a:off x="312691" y="1394319"/>
        <a:ext cx="1117711" cy="727497"/>
      </dsp:txXfrm>
    </dsp:sp>
    <dsp:sp modelId="{1D442257-A924-45DF-A11B-167F89EC76FB}">
      <dsp:nvSpPr>
        <dsp:cNvPr id="0" name=""/>
        <dsp:cNvSpPr/>
      </dsp:nvSpPr>
      <dsp:spPr>
        <a:xfrm>
          <a:off x="175096" y="312993"/>
          <a:ext cx="142825" cy="2532328"/>
        </a:xfrm>
        <a:custGeom>
          <a:avLst/>
          <a:gdLst/>
          <a:ahLst/>
          <a:cxnLst/>
          <a:rect l="0" t="0" r="0" b="0"/>
          <a:pathLst>
            <a:path>
              <a:moveTo>
                <a:pt x="0" y="0"/>
              </a:moveTo>
              <a:lnTo>
                <a:pt x="0" y="2532328"/>
              </a:lnTo>
              <a:lnTo>
                <a:pt x="142825" y="2532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317922" y="2220828"/>
          <a:ext cx="1139943" cy="124898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US" altLang="zh-CN" sz="700" b="0" i="0" kern="1200" dirty="0"/>
            <a:t>1.3 </a:t>
          </a:r>
          <a:r>
            <a:rPr lang="zh-CN" altLang="en-US" sz="700" b="0" i="0" kern="1200" dirty="0"/>
            <a:t>创建安全和包容的社区，并通过社会凝聚力倡议改善对社区安全的看法，特别关注犯罪率高的地区，以及妇女、年轻人、</a:t>
          </a:r>
          <a:r>
            <a:rPr lang="en-GB" sz="700" b="0" i="0" kern="1200" dirty="0"/>
            <a:t>LGBTIQ+</a:t>
          </a:r>
          <a:r>
            <a:rPr lang="zh-CN" altLang="en-US" sz="700" b="0" i="0" kern="1200" dirty="0"/>
            <a:t>（性少数群体）和</a:t>
          </a:r>
          <a:r>
            <a:rPr lang="en-GB" sz="700" b="0" i="0" kern="1200" dirty="0"/>
            <a:t>CALD</a:t>
          </a:r>
          <a:r>
            <a:rPr lang="zh-CN" altLang="en-US" sz="700" b="0" i="0" kern="1200" dirty="0"/>
            <a:t>（文化和语言多样化）社区的看法。
</a:t>
          </a:r>
          <a:endParaRPr lang="en-AU" sz="700" b="0" i="0" kern="1200" dirty="0"/>
        </a:p>
      </dsp:txBody>
      <dsp:txXfrm>
        <a:off x="351310" y="2254216"/>
        <a:ext cx="1073167" cy="1182210"/>
      </dsp:txXfrm>
    </dsp:sp>
    <dsp:sp modelId="{CA1D3872-1FAC-4BE9-B0D8-0342F5C5C37A}">
      <dsp:nvSpPr>
        <dsp:cNvPr id="0" name=""/>
        <dsp:cNvSpPr/>
      </dsp:nvSpPr>
      <dsp:spPr>
        <a:xfrm>
          <a:off x="1644507" y="0"/>
          <a:ext cx="1292182" cy="4102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创新和响应的服务和连接模式</a:t>
          </a:r>
          <a:endParaRPr lang="en-AU" sz="800" b="1" kern="1200" dirty="0"/>
        </a:p>
      </dsp:txBody>
      <dsp:txXfrm>
        <a:off x="1656523" y="12016"/>
        <a:ext cx="1268150" cy="386210"/>
      </dsp:txXfrm>
    </dsp:sp>
    <dsp:sp modelId="{B9EAC960-122E-4093-8238-4D3B36CAE046}">
      <dsp:nvSpPr>
        <dsp:cNvPr id="0" name=""/>
        <dsp:cNvSpPr/>
      </dsp:nvSpPr>
      <dsp:spPr>
        <a:xfrm>
          <a:off x="1773726" y="410242"/>
          <a:ext cx="113991" cy="362755"/>
        </a:xfrm>
        <a:custGeom>
          <a:avLst/>
          <a:gdLst/>
          <a:ahLst/>
          <a:cxnLst/>
          <a:rect l="0" t="0" r="0" b="0"/>
          <a:pathLst>
            <a:path>
              <a:moveTo>
                <a:pt x="0" y="0"/>
              </a:moveTo>
              <a:lnTo>
                <a:pt x="0" y="362755"/>
              </a:lnTo>
              <a:lnTo>
                <a:pt x="113991" y="362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87717" y="488016"/>
          <a:ext cx="1067368" cy="5699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2.1. </a:t>
          </a:r>
          <a:r>
            <a:rPr lang="zh-CN" altLang="en-US" sz="700" kern="1200" dirty="0"/>
            <a:t>开发虚拟平台，增加现有的社会联系机会。
</a:t>
          </a:r>
          <a:endParaRPr lang="en-AU" sz="700" kern="1200" dirty="0"/>
        </a:p>
      </dsp:txBody>
      <dsp:txXfrm>
        <a:off x="1904411" y="504710"/>
        <a:ext cx="1033980" cy="536573"/>
      </dsp:txXfrm>
    </dsp:sp>
    <dsp:sp modelId="{F36FFD2C-0EFF-4A48-81CE-167303AA2739}">
      <dsp:nvSpPr>
        <dsp:cNvPr id="0" name=""/>
        <dsp:cNvSpPr/>
      </dsp:nvSpPr>
      <dsp:spPr>
        <a:xfrm>
          <a:off x="1773726" y="410242"/>
          <a:ext cx="113991" cy="993565"/>
        </a:xfrm>
        <a:custGeom>
          <a:avLst/>
          <a:gdLst/>
          <a:ahLst/>
          <a:cxnLst/>
          <a:rect l="0" t="0" r="0" b="0"/>
          <a:pathLst>
            <a:path>
              <a:moveTo>
                <a:pt x="0" y="0"/>
              </a:moveTo>
              <a:lnTo>
                <a:pt x="0" y="993565"/>
              </a:lnTo>
              <a:lnTo>
                <a:pt x="113991" y="9935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87717" y="1135600"/>
          <a:ext cx="1115347" cy="5364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2.2. </a:t>
          </a:r>
          <a:r>
            <a:rPr lang="zh-CN" altLang="en-US" sz="700" kern="1200" dirty="0"/>
            <a:t>提高数字公平性，以适应未来对社区生活的参与能力。
</a:t>
          </a:r>
          <a:endParaRPr lang="en-AU" sz="700" kern="1200" dirty="0"/>
        </a:p>
      </dsp:txBody>
      <dsp:txXfrm>
        <a:off x="1903428" y="1151311"/>
        <a:ext cx="1083925" cy="504991"/>
      </dsp:txXfrm>
    </dsp:sp>
    <dsp:sp modelId="{DCB71082-82FD-4BC1-A118-8D5B1F93BEAB}">
      <dsp:nvSpPr>
        <dsp:cNvPr id="0" name=""/>
        <dsp:cNvSpPr/>
      </dsp:nvSpPr>
      <dsp:spPr>
        <a:xfrm>
          <a:off x="1773726" y="410242"/>
          <a:ext cx="113991" cy="1595195"/>
        </a:xfrm>
        <a:custGeom>
          <a:avLst/>
          <a:gdLst/>
          <a:ahLst/>
          <a:cxnLst/>
          <a:rect l="0" t="0" r="0" b="0"/>
          <a:pathLst>
            <a:path>
              <a:moveTo>
                <a:pt x="0" y="0"/>
              </a:moveTo>
              <a:lnTo>
                <a:pt x="0" y="1595195"/>
              </a:lnTo>
              <a:lnTo>
                <a:pt x="113991" y="1595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87717" y="1749636"/>
          <a:ext cx="1112163" cy="51160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altLang="zh-CN" sz="700" kern="1200" dirty="0"/>
            <a:t>2.3. </a:t>
          </a:r>
          <a:r>
            <a:rPr lang="zh-CN" altLang="en-US" sz="700" kern="1200" dirty="0"/>
            <a:t>建立一个吸引社区服务组织和资金流的框架。
</a:t>
          </a:r>
          <a:endParaRPr lang="en-AU" sz="700" kern="1200" dirty="0"/>
        </a:p>
      </dsp:txBody>
      <dsp:txXfrm>
        <a:off x="1902701" y="1764620"/>
        <a:ext cx="1082195" cy="481633"/>
      </dsp:txXfrm>
    </dsp:sp>
    <dsp:sp modelId="{B8B64ED1-1856-4F1A-A746-BBA4E01C011E}">
      <dsp:nvSpPr>
        <dsp:cNvPr id="0" name=""/>
        <dsp:cNvSpPr/>
      </dsp:nvSpPr>
      <dsp:spPr>
        <a:xfrm>
          <a:off x="3091935" y="0"/>
          <a:ext cx="1582248"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社区研究和数据</a:t>
          </a:r>
          <a:endParaRPr lang="en-AU" sz="800" b="1" kern="1200" dirty="0"/>
        </a:p>
      </dsp:txBody>
      <dsp:txXfrm>
        <a:off x="3101102" y="9167"/>
        <a:ext cx="1563914" cy="294659"/>
      </dsp:txXfrm>
    </dsp:sp>
    <dsp:sp modelId="{67A7FABA-0BA0-4F3F-88A0-33FC912E2FF1}">
      <dsp:nvSpPr>
        <dsp:cNvPr id="0" name=""/>
        <dsp:cNvSpPr/>
      </dsp:nvSpPr>
      <dsp:spPr>
        <a:xfrm>
          <a:off x="3250160" y="312993"/>
          <a:ext cx="142998" cy="328347"/>
        </a:xfrm>
        <a:custGeom>
          <a:avLst/>
          <a:gdLst/>
          <a:ahLst/>
          <a:cxnLst/>
          <a:rect l="0" t="0" r="0" b="0"/>
          <a:pathLst>
            <a:path>
              <a:moveTo>
                <a:pt x="0" y="0"/>
              </a:moveTo>
              <a:lnTo>
                <a:pt x="0" y="328347"/>
              </a:lnTo>
              <a:lnTo>
                <a:pt x="142998" y="3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93158" y="390767"/>
          <a:ext cx="1190739" cy="50114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altLang="zh-CN" sz="700" kern="1200" dirty="0"/>
            <a:t>3.1. </a:t>
          </a:r>
          <a:r>
            <a:rPr lang="zh-CN" altLang="en-US" sz="700" kern="1200" dirty="0"/>
            <a:t>在中央研究中心建立关于社区需求的共享知识生态系统。</a:t>
          </a:r>
          <a:endParaRPr lang="en-AU" sz="700" kern="1200" dirty="0"/>
        </a:p>
      </dsp:txBody>
      <dsp:txXfrm>
        <a:off x="3407836" y="405445"/>
        <a:ext cx="1161383" cy="471791"/>
      </dsp:txXfrm>
    </dsp:sp>
    <dsp:sp modelId="{67598C4F-FB10-4EFE-AFD5-3DC90E91EC70}">
      <dsp:nvSpPr>
        <dsp:cNvPr id="0" name=""/>
        <dsp:cNvSpPr/>
      </dsp:nvSpPr>
      <dsp:spPr>
        <a:xfrm>
          <a:off x="3250160" y="312993"/>
          <a:ext cx="142998" cy="958728"/>
        </a:xfrm>
        <a:custGeom>
          <a:avLst/>
          <a:gdLst/>
          <a:ahLst/>
          <a:cxnLst/>
          <a:rect l="0" t="0" r="0" b="0"/>
          <a:pathLst>
            <a:path>
              <a:moveTo>
                <a:pt x="0" y="0"/>
              </a:moveTo>
              <a:lnTo>
                <a:pt x="0" y="958728"/>
              </a:lnTo>
              <a:lnTo>
                <a:pt x="142998" y="958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93158" y="969537"/>
          <a:ext cx="1181350" cy="60436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3.2. </a:t>
          </a:r>
          <a:r>
            <a:rPr lang="zh-CN" altLang="en-US" sz="700" kern="1200" dirty="0"/>
            <a:t>使健康和福祉指标与外部框架（如可持续发展目标）保持一致。
</a:t>
          </a:r>
          <a:endParaRPr lang="en-AU" sz="700" kern="1200" dirty="0"/>
        </a:p>
      </dsp:txBody>
      <dsp:txXfrm>
        <a:off x="3410859" y="987238"/>
        <a:ext cx="1145948" cy="568965"/>
      </dsp:txXfrm>
    </dsp:sp>
    <dsp:sp modelId="{E96E91F2-45C5-4C6F-B83D-68F7E7D0C19C}">
      <dsp:nvSpPr>
        <dsp:cNvPr id="0" name=""/>
        <dsp:cNvSpPr/>
      </dsp:nvSpPr>
      <dsp:spPr>
        <a:xfrm>
          <a:off x="3250160" y="312993"/>
          <a:ext cx="142998" cy="1638107"/>
        </a:xfrm>
        <a:custGeom>
          <a:avLst/>
          <a:gdLst/>
          <a:ahLst/>
          <a:cxnLst/>
          <a:rect l="0" t="0" r="0" b="0"/>
          <a:pathLst>
            <a:path>
              <a:moveTo>
                <a:pt x="0" y="0"/>
              </a:moveTo>
              <a:lnTo>
                <a:pt x="0" y="1638107"/>
              </a:lnTo>
              <a:lnTo>
                <a:pt x="142998" y="16381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93158" y="1651527"/>
          <a:ext cx="1208971" cy="59914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3.3. </a:t>
          </a:r>
          <a:r>
            <a:rPr lang="zh-CN" altLang="en-US" sz="700" kern="1200" dirty="0"/>
            <a:t>建立并加强研究型、评估型和反思性实践的组织文化。
</a:t>
          </a:r>
          <a:endParaRPr lang="en-AU" sz="700" kern="1200" dirty="0"/>
        </a:p>
      </dsp:txBody>
      <dsp:txXfrm>
        <a:off x="3410706" y="1669075"/>
        <a:ext cx="1173875" cy="564048"/>
      </dsp:txXfrm>
    </dsp:sp>
    <dsp:sp modelId="{2BBE4223-90C8-4A4E-B6BA-1FA034E73AD8}">
      <dsp:nvSpPr>
        <dsp:cNvPr id="0" name=""/>
        <dsp:cNvSpPr/>
      </dsp:nvSpPr>
      <dsp:spPr>
        <a:xfrm>
          <a:off x="3250160" y="312993"/>
          <a:ext cx="142998" cy="2298190"/>
        </a:xfrm>
        <a:custGeom>
          <a:avLst/>
          <a:gdLst/>
          <a:ahLst/>
          <a:cxnLst/>
          <a:rect l="0" t="0" r="0" b="0"/>
          <a:pathLst>
            <a:path>
              <a:moveTo>
                <a:pt x="0" y="0"/>
              </a:moveTo>
              <a:lnTo>
                <a:pt x="0" y="2298190"/>
              </a:lnTo>
              <a:lnTo>
                <a:pt x="142998" y="22981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93158" y="2328295"/>
          <a:ext cx="1188082" cy="56577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altLang="zh-CN" sz="700" kern="1200" dirty="0"/>
            <a:t>3.4. </a:t>
          </a:r>
          <a:r>
            <a:rPr lang="zh-CN" altLang="en-US" sz="700" kern="1200" dirty="0"/>
            <a:t>使内部和外部的战略环境保持一致。
</a:t>
          </a:r>
          <a:endParaRPr lang="en-AU" sz="700" kern="1200" dirty="0"/>
        </a:p>
      </dsp:txBody>
      <dsp:txXfrm>
        <a:off x="3409729" y="2344866"/>
        <a:ext cx="1154940" cy="532634"/>
      </dsp:txXfrm>
    </dsp:sp>
    <dsp:sp modelId="{9B31FD2C-237E-4919-BEF7-EFBE4502D056}">
      <dsp:nvSpPr>
        <dsp:cNvPr id="0" name=""/>
        <dsp:cNvSpPr/>
      </dsp:nvSpPr>
      <dsp:spPr>
        <a:xfrm>
          <a:off x="4814203" y="0"/>
          <a:ext cx="154602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贯穿生命历程的健康和福祉</a:t>
          </a:r>
          <a:endParaRPr lang="en-AU" sz="800" b="1" kern="1200" dirty="0"/>
        </a:p>
      </dsp:txBody>
      <dsp:txXfrm>
        <a:off x="4823370" y="9167"/>
        <a:ext cx="1527693" cy="294659"/>
      </dsp:txXfrm>
    </dsp:sp>
    <dsp:sp modelId="{830A4078-DA41-43D3-910E-E92703111504}">
      <dsp:nvSpPr>
        <dsp:cNvPr id="0" name=""/>
        <dsp:cNvSpPr/>
      </dsp:nvSpPr>
      <dsp:spPr>
        <a:xfrm>
          <a:off x="4968806" y="312993"/>
          <a:ext cx="154602" cy="359206"/>
        </a:xfrm>
        <a:custGeom>
          <a:avLst/>
          <a:gdLst/>
          <a:ahLst/>
          <a:cxnLst/>
          <a:rect l="0" t="0" r="0" b="0"/>
          <a:pathLst>
            <a:path>
              <a:moveTo>
                <a:pt x="0" y="0"/>
              </a:moveTo>
              <a:lnTo>
                <a:pt x="0" y="359206"/>
              </a:lnTo>
              <a:lnTo>
                <a:pt x="154602" y="359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123408" y="390767"/>
          <a:ext cx="1210954" cy="56286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4.1. </a:t>
          </a:r>
          <a:r>
            <a:rPr lang="zh-CN" altLang="en-US" sz="700" kern="1200" dirty="0"/>
            <a:t>在市政厅决策中嵌入社会影响评估。 </a:t>
          </a:r>
          <a:endParaRPr lang="en-AU" sz="700" kern="1200" dirty="0"/>
        </a:p>
      </dsp:txBody>
      <dsp:txXfrm>
        <a:off x="5139894" y="407253"/>
        <a:ext cx="1177982" cy="529892"/>
      </dsp:txXfrm>
    </dsp:sp>
    <dsp:sp modelId="{A9095F55-5DC0-4122-B5B7-65849DE3087F}">
      <dsp:nvSpPr>
        <dsp:cNvPr id="0" name=""/>
        <dsp:cNvSpPr/>
      </dsp:nvSpPr>
      <dsp:spPr>
        <a:xfrm>
          <a:off x="4968806" y="312993"/>
          <a:ext cx="154602" cy="1036608"/>
        </a:xfrm>
        <a:custGeom>
          <a:avLst/>
          <a:gdLst/>
          <a:ahLst/>
          <a:cxnLst/>
          <a:rect l="0" t="0" r="0" b="0"/>
          <a:pathLst>
            <a:path>
              <a:moveTo>
                <a:pt x="0" y="0"/>
              </a:moveTo>
              <a:lnTo>
                <a:pt x="0" y="1036608"/>
              </a:lnTo>
              <a:lnTo>
                <a:pt x="154602" y="10366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123408" y="1031254"/>
          <a:ext cx="1189940" cy="63669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4.2 </a:t>
          </a:r>
          <a:r>
            <a:rPr lang="zh-CN" altLang="en-US" sz="700" kern="1200" dirty="0"/>
            <a:t>加强健康和福祉的替代方法，包括基于艺术的实践和社会处方。</a:t>
          </a:r>
          <a:endParaRPr lang="en-AU" sz="700" kern="1200" dirty="0"/>
        </a:p>
      </dsp:txBody>
      <dsp:txXfrm>
        <a:off x="5142056" y="1049902"/>
        <a:ext cx="1152644" cy="599399"/>
      </dsp:txXfrm>
    </dsp:sp>
    <dsp:sp modelId="{EB6EBD5A-C704-45D5-BFDC-89AF46D361D4}">
      <dsp:nvSpPr>
        <dsp:cNvPr id="0" name=""/>
        <dsp:cNvSpPr/>
      </dsp:nvSpPr>
      <dsp:spPr>
        <a:xfrm>
          <a:off x="4968806" y="312993"/>
          <a:ext cx="154602" cy="1794169"/>
        </a:xfrm>
        <a:custGeom>
          <a:avLst/>
          <a:gdLst/>
          <a:ahLst/>
          <a:cxnLst/>
          <a:rect l="0" t="0" r="0" b="0"/>
          <a:pathLst>
            <a:path>
              <a:moveTo>
                <a:pt x="0" y="0"/>
              </a:moveTo>
              <a:lnTo>
                <a:pt x="0" y="1794169"/>
              </a:lnTo>
              <a:lnTo>
                <a:pt x="154602" y="17941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123408" y="1745572"/>
          <a:ext cx="1205961" cy="72317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4.3. </a:t>
          </a:r>
          <a:r>
            <a:rPr lang="zh-CN" altLang="en-US" sz="700" kern="1200" dirty="0"/>
            <a:t>与战略服务规划合作，将健康和福祉的最佳做法纳入市政厅服务设计中。
</a:t>
          </a:r>
          <a:endParaRPr lang="en-AU" sz="700" kern="1200" dirty="0"/>
        </a:p>
      </dsp:txBody>
      <dsp:txXfrm>
        <a:off x="5144589" y="1766753"/>
        <a:ext cx="1163599" cy="680817"/>
      </dsp:txXfrm>
    </dsp:sp>
    <dsp:sp modelId="{CAECF833-8CD8-42AC-AA34-29F949A5234C}">
      <dsp:nvSpPr>
        <dsp:cNvPr id="0" name=""/>
        <dsp:cNvSpPr/>
      </dsp:nvSpPr>
      <dsp:spPr>
        <a:xfrm>
          <a:off x="6520207" y="0"/>
          <a:ext cx="152929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zh-CN" altLang="en-US" sz="800" b="1" kern="1200" dirty="0"/>
            <a:t>大胆而进步的领导</a:t>
          </a:r>
          <a:endParaRPr lang="en-AU" sz="800" b="1" kern="1200" dirty="0"/>
        </a:p>
      </dsp:txBody>
      <dsp:txXfrm>
        <a:off x="6529374" y="9167"/>
        <a:ext cx="1510963" cy="294659"/>
      </dsp:txXfrm>
    </dsp:sp>
    <dsp:sp modelId="{198C37DB-2DFD-4271-8969-BA9355D960CF}">
      <dsp:nvSpPr>
        <dsp:cNvPr id="0" name=""/>
        <dsp:cNvSpPr/>
      </dsp:nvSpPr>
      <dsp:spPr>
        <a:xfrm>
          <a:off x="6673137" y="312993"/>
          <a:ext cx="148197" cy="626038"/>
        </a:xfrm>
        <a:custGeom>
          <a:avLst/>
          <a:gdLst/>
          <a:ahLst/>
          <a:cxnLst/>
          <a:rect l="0" t="0" r="0" b="0"/>
          <a:pathLst>
            <a:path>
              <a:moveTo>
                <a:pt x="0" y="0"/>
              </a:moveTo>
              <a:lnTo>
                <a:pt x="0" y="626038"/>
              </a:lnTo>
              <a:lnTo>
                <a:pt x="148197" y="626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821335" y="390767"/>
          <a:ext cx="1151349" cy="109652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kern="1200" dirty="0"/>
            <a:t>5.1 </a:t>
          </a:r>
          <a:r>
            <a:rPr lang="zh-CN" altLang="en-US" sz="700" kern="1200" dirty="0"/>
            <a:t>通过利用凯西市在恢复能力最强的就业部门（即教育和培训以及保健和社会援助）的战略性区域经济优势，解决持续存在的和新出现的就业脆弱性问题。
</a:t>
          </a:r>
          <a:endParaRPr lang="en-AU" sz="700" kern="1200" dirty="0">
            <a:highlight>
              <a:srgbClr val="FFFF00"/>
            </a:highlight>
          </a:endParaRPr>
        </a:p>
      </dsp:txBody>
      <dsp:txXfrm>
        <a:off x="6853451" y="422883"/>
        <a:ext cx="1087117" cy="1032297"/>
      </dsp:txXfrm>
    </dsp:sp>
    <dsp:sp modelId="{34B797F7-A3CF-4374-AE27-BFC15339FE8C}">
      <dsp:nvSpPr>
        <dsp:cNvPr id="0" name=""/>
        <dsp:cNvSpPr/>
      </dsp:nvSpPr>
      <dsp:spPr>
        <a:xfrm>
          <a:off x="6673137" y="312993"/>
          <a:ext cx="148197" cy="1649744"/>
        </a:xfrm>
        <a:custGeom>
          <a:avLst/>
          <a:gdLst/>
          <a:ahLst/>
          <a:cxnLst/>
          <a:rect l="0" t="0" r="0" b="0"/>
          <a:pathLst>
            <a:path>
              <a:moveTo>
                <a:pt x="0" y="0"/>
              </a:moveTo>
              <a:lnTo>
                <a:pt x="0" y="1649744"/>
              </a:lnTo>
              <a:lnTo>
                <a:pt x="148197" y="1649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821335" y="1564919"/>
          <a:ext cx="1119475" cy="79563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11150">
            <a:lnSpc>
              <a:spcPct val="90000"/>
            </a:lnSpc>
            <a:spcBef>
              <a:spcPct val="0"/>
            </a:spcBef>
            <a:spcAft>
              <a:spcPct val="35000"/>
            </a:spcAft>
            <a:buNone/>
          </a:pPr>
          <a:r>
            <a:rPr lang="en-AU" sz="700" kern="1200" dirty="0"/>
            <a:t>5.2. </a:t>
          </a:r>
          <a:r>
            <a:rPr lang="zh-CN" altLang="en-US" sz="700" kern="1200" dirty="0"/>
            <a:t>在组织内嵌入对原住民和托雷斯海峡岛民文化、知识和历史的理解和价值，以推动公平的决策。</a:t>
          </a:r>
          <a:endParaRPr lang="en-AU" sz="700" kern="1200" dirty="0"/>
        </a:p>
      </dsp:txBody>
      <dsp:txXfrm>
        <a:off x="6844638" y="1588222"/>
        <a:ext cx="1072869" cy="749029"/>
      </dsp:txXfrm>
    </dsp:sp>
    <dsp:sp modelId="{107A45CD-D4A2-48E9-B0C0-4946FE527DF3}">
      <dsp:nvSpPr>
        <dsp:cNvPr id="0" name=""/>
        <dsp:cNvSpPr/>
      </dsp:nvSpPr>
      <dsp:spPr>
        <a:xfrm>
          <a:off x="6673137" y="312993"/>
          <a:ext cx="148197" cy="2520109"/>
        </a:xfrm>
        <a:custGeom>
          <a:avLst/>
          <a:gdLst/>
          <a:ahLst/>
          <a:cxnLst/>
          <a:rect l="0" t="0" r="0" b="0"/>
          <a:pathLst>
            <a:path>
              <a:moveTo>
                <a:pt x="0" y="0"/>
              </a:moveTo>
              <a:lnTo>
                <a:pt x="0" y="2520109"/>
              </a:lnTo>
              <a:lnTo>
                <a:pt x="148197" y="2520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585C01-9712-4456-BCA4-80E713501BAD}">
      <dsp:nvSpPr>
        <dsp:cNvPr id="0" name=""/>
        <dsp:cNvSpPr/>
      </dsp:nvSpPr>
      <dsp:spPr>
        <a:xfrm>
          <a:off x="6821335" y="2438178"/>
          <a:ext cx="1134434" cy="78984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5.3 </a:t>
          </a:r>
          <a:r>
            <a:rPr lang="en-US" altLang="zh-CN" sz="700" kern="1200" dirty="0"/>
            <a:t>- </a:t>
          </a:r>
          <a:r>
            <a:rPr lang="zh-CN" altLang="en-US" sz="700" kern="1200" dirty="0"/>
            <a:t>在市政厅系统内嵌入对交叉性和公平性的深刻理解，并推动进步的社区对话。</a:t>
          </a:r>
          <a:endParaRPr lang="en-AU" sz="700" kern="1200" dirty="0"/>
        </a:p>
      </dsp:txBody>
      <dsp:txXfrm>
        <a:off x="6844469" y="2461312"/>
        <a:ext cx="1088166" cy="743580"/>
      </dsp:txXfrm>
    </dsp:sp>
    <dsp:sp modelId="{3206B637-5212-4082-9051-2F3B48AECCE1}">
      <dsp:nvSpPr>
        <dsp:cNvPr id="0" name=""/>
        <dsp:cNvSpPr/>
      </dsp:nvSpPr>
      <dsp:spPr>
        <a:xfrm>
          <a:off x="6673137" y="312993"/>
          <a:ext cx="148197" cy="3265613"/>
        </a:xfrm>
        <a:custGeom>
          <a:avLst/>
          <a:gdLst/>
          <a:ahLst/>
          <a:cxnLst/>
          <a:rect l="0" t="0" r="0" b="0"/>
          <a:pathLst>
            <a:path>
              <a:moveTo>
                <a:pt x="0" y="0"/>
              </a:moveTo>
              <a:lnTo>
                <a:pt x="0" y="3265613"/>
              </a:lnTo>
              <a:lnTo>
                <a:pt x="148197" y="3265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AB8F02-ABC7-4369-BE77-5975D93A2F5D}">
      <dsp:nvSpPr>
        <dsp:cNvPr id="0" name=""/>
        <dsp:cNvSpPr/>
      </dsp:nvSpPr>
      <dsp:spPr>
        <a:xfrm>
          <a:off x="6821335" y="3305649"/>
          <a:ext cx="1152238" cy="5459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dirty="0"/>
            <a:t>5.4 </a:t>
          </a:r>
          <a:r>
            <a:rPr lang="zh-CN" altLang="en-US" sz="700" kern="1200" dirty="0"/>
            <a:t>界定并发挥部门内变革的领导者作用（如改革、皇家委员会）。</a:t>
          </a:r>
          <a:endParaRPr lang="en-AU" sz="700" kern="1200" dirty="0"/>
        </a:p>
      </dsp:txBody>
      <dsp:txXfrm>
        <a:off x="6837324" y="3321638"/>
        <a:ext cx="1120260" cy="5139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DDD5E-9701-9549-A709-59402E0D9A08}"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0D3F1-629D-774B-8C19-8EED7897A0AB}" type="slidenum">
              <a:rPr lang="en-US" smtClean="0"/>
              <a:t>‹#›</a:t>
            </a:fld>
            <a:endParaRPr lang="en-US"/>
          </a:p>
        </p:txBody>
      </p:sp>
    </p:spTree>
    <p:extLst>
      <p:ext uri="{BB962C8B-B14F-4D97-AF65-F5344CB8AC3E}">
        <p14:creationId xmlns:p14="http://schemas.microsoft.com/office/powerpoint/2010/main" val="2723691746"/>
      </p:ext>
    </p:extLst>
  </p:cSld>
  <p:clrMap bg1="lt1" tx1="dk1" bg2="lt2" tx2="dk2" accent1="accent1" accent2="accent2" accent3="accent3" accent4="accent4" accent5="accent5" accent6="accent6" hlink="hlink" folHlink="folHlink"/>
  <p:notesStyle>
    <a:lvl1pPr marL="0" algn="l" defTabSz="715756" rtl="0" eaLnBrk="1" latinLnBrk="0" hangingPunct="1">
      <a:defRPr sz="939" kern="1200">
        <a:solidFill>
          <a:schemeClr val="tx1"/>
        </a:solidFill>
        <a:latin typeface="+mn-lt"/>
        <a:ea typeface="+mn-ea"/>
        <a:cs typeface="+mn-cs"/>
      </a:defRPr>
    </a:lvl1pPr>
    <a:lvl2pPr marL="357877" algn="l" defTabSz="715756" rtl="0" eaLnBrk="1" latinLnBrk="0" hangingPunct="1">
      <a:defRPr sz="939" kern="1200">
        <a:solidFill>
          <a:schemeClr val="tx1"/>
        </a:solidFill>
        <a:latin typeface="+mn-lt"/>
        <a:ea typeface="+mn-ea"/>
        <a:cs typeface="+mn-cs"/>
      </a:defRPr>
    </a:lvl2pPr>
    <a:lvl3pPr marL="715756" algn="l" defTabSz="715756" rtl="0" eaLnBrk="1" latinLnBrk="0" hangingPunct="1">
      <a:defRPr sz="939" kern="1200">
        <a:solidFill>
          <a:schemeClr val="tx1"/>
        </a:solidFill>
        <a:latin typeface="+mn-lt"/>
        <a:ea typeface="+mn-ea"/>
        <a:cs typeface="+mn-cs"/>
      </a:defRPr>
    </a:lvl3pPr>
    <a:lvl4pPr marL="1073633" algn="l" defTabSz="715756" rtl="0" eaLnBrk="1" latinLnBrk="0" hangingPunct="1">
      <a:defRPr sz="939" kern="1200">
        <a:solidFill>
          <a:schemeClr val="tx1"/>
        </a:solidFill>
        <a:latin typeface="+mn-lt"/>
        <a:ea typeface="+mn-ea"/>
        <a:cs typeface="+mn-cs"/>
      </a:defRPr>
    </a:lvl4pPr>
    <a:lvl5pPr marL="1431512" algn="l" defTabSz="715756" rtl="0" eaLnBrk="1" latinLnBrk="0" hangingPunct="1">
      <a:defRPr sz="939" kern="1200">
        <a:solidFill>
          <a:schemeClr val="tx1"/>
        </a:solidFill>
        <a:latin typeface="+mn-lt"/>
        <a:ea typeface="+mn-ea"/>
        <a:cs typeface="+mn-cs"/>
      </a:defRPr>
    </a:lvl5pPr>
    <a:lvl6pPr marL="1789389" algn="l" defTabSz="715756" rtl="0" eaLnBrk="1" latinLnBrk="0" hangingPunct="1">
      <a:defRPr sz="939" kern="1200">
        <a:solidFill>
          <a:schemeClr val="tx1"/>
        </a:solidFill>
        <a:latin typeface="+mn-lt"/>
        <a:ea typeface="+mn-ea"/>
        <a:cs typeface="+mn-cs"/>
      </a:defRPr>
    </a:lvl6pPr>
    <a:lvl7pPr marL="2147267" algn="l" defTabSz="715756" rtl="0" eaLnBrk="1" latinLnBrk="0" hangingPunct="1">
      <a:defRPr sz="939" kern="1200">
        <a:solidFill>
          <a:schemeClr val="tx1"/>
        </a:solidFill>
        <a:latin typeface="+mn-lt"/>
        <a:ea typeface="+mn-ea"/>
        <a:cs typeface="+mn-cs"/>
      </a:defRPr>
    </a:lvl7pPr>
    <a:lvl8pPr marL="2505145" algn="l" defTabSz="715756" rtl="0" eaLnBrk="1" latinLnBrk="0" hangingPunct="1">
      <a:defRPr sz="939" kern="1200">
        <a:solidFill>
          <a:schemeClr val="tx1"/>
        </a:solidFill>
        <a:latin typeface="+mn-lt"/>
        <a:ea typeface="+mn-ea"/>
        <a:cs typeface="+mn-cs"/>
      </a:defRPr>
    </a:lvl8pPr>
    <a:lvl9pPr marL="2863022" algn="l" defTabSz="715756" rtl="0" eaLnBrk="1" latinLnBrk="0" hangingPunct="1">
      <a:defRPr sz="9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0D3F1-629D-774B-8C19-8EED7897A0AB}" type="slidenum">
              <a:rPr lang="en-US" smtClean="0"/>
              <a:t>2</a:t>
            </a:fld>
            <a:endParaRPr lang="en-US"/>
          </a:p>
        </p:txBody>
      </p:sp>
    </p:spTree>
    <p:extLst>
      <p:ext uri="{BB962C8B-B14F-4D97-AF65-F5344CB8AC3E}">
        <p14:creationId xmlns:p14="http://schemas.microsoft.com/office/powerpoint/2010/main" val="522260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0D3F1-629D-774B-8C19-8EED7897A0AB}" type="slidenum">
              <a:rPr lang="en-US" smtClean="0"/>
              <a:t>3</a:t>
            </a:fld>
            <a:endParaRPr lang="en-US"/>
          </a:p>
        </p:txBody>
      </p:sp>
    </p:spTree>
    <p:extLst>
      <p:ext uri="{BB962C8B-B14F-4D97-AF65-F5344CB8AC3E}">
        <p14:creationId xmlns:p14="http://schemas.microsoft.com/office/powerpoint/2010/main" val="1958629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104AC3-3B26-3940-BCD0-9B4CB1EBB3DF}"/>
              </a:ext>
            </a:extLst>
          </p:cNvPr>
          <p:cNvPicPr>
            <a:picLocks noChangeAspect="1"/>
          </p:cNvPicPr>
          <p:nvPr userDrawn="1"/>
        </p:nvPicPr>
        <p:blipFill>
          <a:blip r:embed="rId2"/>
          <a:srcRect/>
          <a:stretch/>
        </p:blipFill>
        <p:spPr>
          <a:xfrm>
            <a:off x="-2600" y="-1461"/>
            <a:ext cx="9146600" cy="5144962"/>
          </a:xfrm>
          <a:prstGeom prst="rect">
            <a:avLst/>
          </a:prstGeom>
        </p:spPr>
      </p:pic>
      <p:sp>
        <p:nvSpPr>
          <p:cNvPr id="2" name="Title 1">
            <a:extLst>
              <a:ext uri="{FF2B5EF4-FFF2-40B4-BE49-F238E27FC236}">
                <a16:creationId xmlns:a16="http://schemas.microsoft.com/office/drawing/2014/main" id="{F035F0CC-E8AC-F645-9B62-8AC9FE816F05}"/>
              </a:ext>
            </a:extLst>
          </p:cNvPr>
          <p:cNvSpPr>
            <a:spLocks noGrp="1"/>
          </p:cNvSpPr>
          <p:nvPr>
            <p:ph type="title" hasCustomPrompt="1"/>
          </p:nvPr>
        </p:nvSpPr>
        <p:spPr>
          <a:xfrm>
            <a:off x="457200" y="2898650"/>
            <a:ext cx="7266512" cy="857250"/>
          </a:xfrm>
        </p:spPr>
        <p:txBody>
          <a:bodyPr lIns="0" tIns="0" rIns="0" bIns="0" anchor="t" anchorCtr="0">
            <a:normAutofit/>
          </a:bodyPr>
          <a:lstStyle>
            <a:lvl1pPr algn="l">
              <a:defRPr sz="2000">
                <a:solidFill>
                  <a:schemeClr val="bg1"/>
                </a:solidFill>
              </a:defRPr>
            </a:lvl1pPr>
          </a:lstStyle>
          <a:p>
            <a:r>
              <a:rPr lang="en-GB"/>
              <a:t>Click to enter subtitle</a:t>
            </a:r>
            <a:endParaRPr lang="en-US"/>
          </a:p>
        </p:txBody>
      </p:sp>
      <p:sp>
        <p:nvSpPr>
          <p:cNvPr id="8" name="Text Placeholder 7">
            <a:extLst>
              <a:ext uri="{FF2B5EF4-FFF2-40B4-BE49-F238E27FC236}">
                <a16:creationId xmlns:a16="http://schemas.microsoft.com/office/drawing/2014/main" id="{3C4B0C78-11F3-974F-9807-06956B1BCFEE}"/>
              </a:ext>
            </a:extLst>
          </p:cNvPr>
          <p:cNvSpPr>
            <a:spLocks noGrp="1"/>
          </p:cNvSpPr>
          <p:nvPr>
            <p:ph type="body" sz="quarter" idx="10" hasCustomPrompt="1"/>
          </p:nvPr>
        </p:nvSpPr>
        <p:spPr>
          <a:xfrm>
            <a:off x="477594" y="4495509"/>
            <a:ext cx="7193205" cy="184666"/>
          </a:xfrm>
        </p:spPr>
        <p:txBody>
          <a:bodyPr wrap="square" lIns="0" tIns="0" rIns="0" bIns="0">
            <a:spAutoFit/>
          </a:bodyPr>
          <a:lstStyle>
            <a:lvl1pPr>
              <a:defRPr sz="1200" b="0"/>
            </a:lvl1pPr>
          </a:lstStyle>
          <a:p>
            <a:pPr lvl="0"/>
            <a:r>
              <a:rPr lang="en-GB"/>
              <a:t>Click to add date or presenters name</a:t>
            </a:r>
            <a:endParaRPr lang="en-US"/>
          </a:p>
        </p:txBody>
      </p:sp>
      <p:sp>
        <p:nvSpPr>
          <p:cNvPr id="5" name="Text Placeholder 4">
            <a:extLst>
              <a:ext uri="{FF2B5EF4-FFF2-40B4-BE49-F238E27FC236}">
                <a16:creationId xmlns:a16="http://schemas.microsoft.com/office/drawing/2014/main" id="{32B7870D-E64F-0543-9629-BC12C58678E1}"/>
              </a:ext>
            </a:extLst>
          </p:cNvPr>
          <p:cNvSpPr>
            <a:spLocks noGrp="1"/>
          </p:cNvSpPr>
          <p:nvPr>
            <p:ph type="body" sz="quarter" idx="11" hasCustomPrompt="1"/>
          </p:nvPr>
        </p:nvSpPr>
        <p:spPr>
          <a:xfrm>
            <a:off x="438441" y="1813141"/>
            <a:ext cx="7277278" cy="782002"/>
          </a:xfrm>
        </p:spPr>
        <p:txBody>
          <a:bodyPr lIns="0" tIns="0" rIns="0" bIns="0" anchor="b" anchorCtr="0">
            <a:normAutofit/>
          </a:bodyPr>
          <a:lstStyle>
            <a:lvl1pPr>
              <a:lnSpc>
                <a:spcPts val="2586"/>
              </a:lnSpc>
              <a:defRPr sz="2400">
                <a:solidFill>
                  <a:schemeClr val="bg1"/>
                </a:solidFill>
              </a:defRPr>
            </a:lvl1pPr>
          </a:lstStyle>
          <a:p>
            <a:pPr>
              <a:lnSpc>
                <a:spcPts val="3800"/>
              </a:lnSpc>
            </a:pPr>
            <a:r>
              <a:rPr lang="en-GB" sz="2177"/>
              <a:t>CLICK TO ADD PRESENTATION TITLE</a:t>
            </a:r>
            <a:endParaRPr lang="en-US" sz="2177"/>
          </a:p>
        </p:txBody>
      </p:sp>
    </p:spTree>
    <p:extLst>
      <p:ext uri="{BB962C8B-B14F-4D97-AF65-F5344CB8AC3E}">
        <p14:creationId xmlns:p14="http://schemas.microsoft.com/office/powerpoint/2010/main" val="227195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1D70E2-BEFE-4444-9F52-2D68237E24DB}"/>
              </a:ext>
            </a:extLst>
          </p:cNvPr>
          <p:cNvPicPr>
            <a:picLocks noChangeAspect="1"/>
          </p:cNvPicPr>
          <p:nvPr userDrawn="1"/>
        </p:nvPicPr>
        <p:blipFill>
          <a:blip r:embed="rId2"/>
          <a:srcRect/>
          <a:stretch/>
        </p:blipFill>
        <p:spPr>
          <a:xfrm>
            <a:off x="2600" y="2924"/>
            <a:ext cx="9138801" cy="5140576"/>
          </a:xfrm>
          <a:prstGeom prst="rect">
            <a:avLst/>
          </a:prstGeom>
        </p:spPr>
      </p:pic>
      <p:sp>
        <p:nvSpPr>
          <p:cNvPr id="7" name="Text Placeholder 6">
            <a:extLst>
              <a:ext uri="{FF2B5EF4-FFF2-40B4-BE49-F238E27FC236}">
                <a16:creationId xmlns:a16="http://schemas.microsoft.com/office/drawing/2014/main" id="{57B544A7-8F4F-494D-A5C0-192AFD76B7AB}"/>
              </a:ext>
            </a:extLst>
          </p:cNvPr>
          <p:cNvSpPr>
            <a:spLocks noGrp="1"/>
          </p:cNvSpPr>
          <p:nvPr>
            <p:ph type="body" sz="quarter" idx="10" hasCustomPrompt="1"/>
          </p:nvPr>
        </p:nvSpPr>
        <p:spPr>
          <a:xfrm>
            <a:off x="468975" y="600905"/>
            <a:ext cx="7723022" cy="307777"/>
          </a:xfrm>
        </p:spPr>
        <p:txBody>
          <a:bodyPr wrap="square" lIns="0" tIns="0" rIns="0" bIns="0">
            <a:spAutoFit/>
          </a:bodyPr>
          <a:lstStyle>
            <a:lvl1pPr>
              <a:defRPr sz="2000" b="0">
                <a:solidFill>
                  <a:schemeClr val="bg1"/>
                </a:solidFill>
              </a:defRPr>
            </a:lvl1pPr>
          </a:lstStyle>
          <a:p>
            <a:pPr lvl="0"/>
            <a:r>
              <a:rPr lang="en-GB"/>
              <a:t>Click to add slide heading</a:t>
            </a:r>
            <a:endParaRPr lang="en-US"/>
          </a:p>
        </p:txBody>
      </p:sp>
      <p:sp>
        <p:nvSpPr>
          <p:cNvPr id="8" name="Text Placeholder 7">
            <a:extLst>
              <a:ext uri="{FF2B5EF4-FFF2-40B4-BE49-F238E27FC236}">
                <a16:creationId xmlns:a16="http://schemas.microsoft.com/office/drawing/2014/main" id="{85B8BE6C-29DA-1440-9875-5B6343BBF495}"/>
              </a:ext>
            </a:extLst>
          </p:cNvPr>
          <p:cNvSpPr>
            <a:spLocks noGrp="1"/>
          </p:cNvSpPr>
          <p:nvPr>
            <p:ph type="body" sz="quarter" idx="12" hasCustomPrompt="1"/>
          </p:nvPr>
        </p:nvSpPr>
        <p:spPr>
          <a:xfrm>
            <a:off x="443178" y="1577130"/>
            <a:ext cx="7752866" cy="2836215"/>
          </a:xfrm>
        </p:spPr>
        <p:txBody>
          <a:bodyPr lIns="0" tIns="0" rIns="0" bIns="0">
            <a:normAutofit/>
          </a:bodyPr>
          <a:lstStyle>
            <a:lvl1pPr>
              <a:defRPr sz="1400"/>
            </a:lvl1pPr>
            <a:lvl2pPr>
              <a:defRPr b="1">
                <a:solidFill>
                  <a:schemeClr val="accent2"/>
                </a:solidFill>
              </a:defRPr>
            </a:lvl2pPr>
            <a:lvl3pPr marL="0" indent="0">
              <a:buNone/>
              <a:defRPr sz="953"/>
            </a:lvl3pPr>
          </a:lstStyle>
          <a:p>
            <a:pPr lvl="0"/>
            <a:r>
              <a:rPr lang="en-GB"/>
              <a:t>Click to add text</a:t>
            </a:r>
          </a:p>
        </p:txBody>
      </p:sp>
    </p:spTree>
    <p:extLst>
      <p:ext uri="{BB962C8B-B14F-4D97-AF65-F5344CB8AC3E}">
        <p14:creationId xmlns:p14="http://schemas.microsoft.com/office/powerpoint/2010/main" val="391240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0827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4" name="Text Placeholder 3">
            <a:extLst>
              <a:ext uri="{FF2B5EF4-FFF2-40B4-BE49-F238E27FC236}">
                <a16:creationId xmlns:a16="http://schemas.microsoft.com/office/drawing/2014/main" id="{7D64C817-6C66-DB47-BCCC-4EE8263AEAE0}"/>
              </a:ext>
            </a:extLst>
          </p:cNvPr>
          <p:cNvSpPr>
            <a:spLocks noGrp="1"/>
          </p:cNvSpPr>
          <p:nvPr>
            <p:ph type="body" sz="quarter" idx="22" hasCustomPrompt="1"/>
          </p:nvPr>
        </p:nvSpPr>
        <p:spPr>
          <a:xfrm>
            <a:off x="463543" y="1166524"/>
            <a:ext cx="7925448" cy="3324774"/>
          </a:xfrm>
        </p:spPr>
        <p:txBody>
          <a:bodyPr lIns="0" tIns="0" rIns="0" bIns="0">
            <a:noAutofit/>
          </a:bodyPr>
          <a:lstStyle>
            <a:lvl1pPr>
              <a:defRPr sz="1400"/>
            </a:lvl1pPr>
          </a:lstStyle>
          <a:p>
            <a:pPr lvl="0"/>
            <a:r>
              <a:rPr lang="en-GB"/>
              <a:t>Click to add text</a:t>
            </a:r>
          </a:p>
        </p:txBody>
      </p:sp>
    </p:spTree>
    <p:extLst>
      <p:ext uri="{BB962C8B-B14F-4D97-AF65-F5344CB8AC3E}">
        <p14:creationId xmlns:p14="http://schemas.microsoft.com/office/powerpoint/2010/main" val="96820648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631325" y="3778237"/>
            <a:ext cx="7741858" cy="712155"/>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0" name="Picture Placeholder 29">
            <a:extLst>
              <a:ext uri="{FF2B5EF4-FFF2-40B4-BE49-F238E27FC236}">
                <a16:creationId xmlns:a16="http://schemas.microsoft.com/office/drawing/2014/main" id="{A683F052-D548-7844-B273-D9A983DEE753}"/>
              </a:ext>
            </a:extLst>
          </p:cNvPr>
          <p:cNvSpPr>
            <a:spLocks noGrp="1"/>
          </p:cNvSpPr>
          <p:nvPr>
            <p:ph type="pic" sz="quarter" idx="19"/>
          </p:nvPr>
        </p:nvSpPr>
        <p:spPr>
          <a:xfrm>
            <a:off x="636669" y="1031846"/>
            <a:ext cx="7718766" cy="2608976"/>
          </a:xfrm>
        </p:spPr>
        <p:txBody>
          <a:bodyPr>
            <a:normAutofit/>
          </a:bodyPr>
          <a:lstStyle>
            <a:lvl1pPr algn="ctr">
              <a:defRPr sz="1000"/>
            </a:lvl1pPr>
          </a:lstStyle>
          <a:p>
            <a:r>
              <a:rPr lang="en-US"/>
              <a:t>Click icon to add picture</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636755" y="607385"/>
            <a:ext cx="7707728"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599865235"/>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0"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463545" y="1144440"/>
            <a:ext cx="3672227" cy="3345952"/>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45183"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3" name="Picture Placeholder 2">
            <a:extLst>
              <a:ext uri="{FF2B5EF4-FFF2-40B4-BE49-F238E27FC236}">
                <a16:creationId xmlns:a16="http://schemas.microsoft.com/office/drawing/2014/main" id="{002744C1-4759-6443-B8EA-31D6D5C447AC}"/>
              </a:ext>
            </a:extLst>
          </p:cNvPr>
          <p:cNvSpPr>
            <a:spLocks noGrp="1"/>
          </p:cNvSpPr>
          <p:nvPr>
            <p:ph type="pic" sz="quarter" idx="22"/>
          </p:nvPr>
        </p:nvSpPr>
        <p:spPr>
          <a:xfrm>
            <a:off x="4306573" y="1144921"/>
            <a:ext cx="4112424" cy="3348352"/>
          </a:xfr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158409500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1"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40885640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151309758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136FBA5-C38F-5645-AA47-F321D763100C}"/>
              </a:ext>
            </a:extLst>
          </p:cNvPr>
          <p:cNvSpPr>
            <a:spLocks noGrp="1"/>
          </p:cNvSpPr>
          <p:nvPr>
            <p:ph type="pic" sz="quarter" idx="10"/>
          </p:nvPr>
        </p:nvSpPr>
        <p:spPr>
          <a:xfrm>
            <a:off x="0" y="0"/>
            <a:ext cx="9144000" cy="5143500"/>
          </a:xfrm>
        </p:spPr>
        <p:txBody>
          <a:bodyPr>
            <a:normAutofit/>
          </a:bodyPr>
          <a:lstStyle>
            <a:lvl1pPr>
              <a:defRPr sz="1200"/>
            </a:lvl1pPr>
          </a:lstStyle>
          <a:p>
            <a:r>
              <a:rPr lang="en-US"/>
              <a:t>Click icon to add picture</a:t>
            </a:r>
          </a:p>
        </p:txBody>
      </p:sp>
      <p:pic>
        <p:nvPicPr>
          <p:cNvPr id="6" name="Picture 5" descr="Shape, arrow&#10;&#10;Description automatically generated">
            <a:extLst>
              <a:ext uri="{FF2B5EF4-FFF2-40B4-BE49-F238E27FC236}">
                <a16:creationId xmlns:a16="http://schemas.microsoft.com/office/drawing/2014/main" id="{7DE3A1F0-60DF-8145-98EC-30034EF69DDE}"/>
              </a:ext>
            </a:extLst>
          </p:cNvPr>
          <p:cNvPicPr>
            <a:picLocks noChangeAspect="1"/>
          </p:cNvPicPr>
          <p:nvPr userDrawn="1"/>
        </p:nvPicPr>
        <p:blipFill rotWithShape="1">
          <a:blip r:embed="rId2">
            <a:alphaModFix amt="90000"/>
          </a:blip>
          <a:srcRect l="45138"/>
          <a:stretch/>
        </p:blipFill>
        <p:spPr>
          <a:xfrm>
            <a:off x="4127382" y="0"/>
            <a:ext cx="5016617" cy="5143500"/>
          </a:xfrm>
          <a:prstGeom prst="rect">
            <a:avLst/>
          </a:prstGeom>
        </p:spPr>
      </p:pic>
      <p:sp>
        <p:nvSpPr>
          <p:cNvPr id="2" name="Title 1">
            <a:extLst>
              <a:ext uri="{FF2B5EF4-FFF2-40B4-BE49-F238E27FC236}">
                <a16:creationId xmlns:a16="http://schemas.microsoft.com/office/drawing/2014/main" id="{F1D15F0A-8227-9F48-9831-6252ACA8D29E}"/>
              </a:ext>
            </a:extLst>
          </p:cNvPr>
          <p:cNvSpPr>
            <a:spLocks noGrp="1"/>
          </p:cNvSpPr>
          <p:nvPr>
            <p:ph type="title" hasCustomPrompt="1"/>
          </p:nvPr>
        </p:nvSpPr>
        <p:spPr>
          <a:xfrm>
            <a:off x="5528345" y="1090568"/>
            <a:ext cx="3158455" cy="3011649"/>
          </a:xfrm>
        </p:spPr>
        <p:txBody>
          <a:bodyPr/>
          <a:lstStyle>
            <a:lvl1pPr>
              <a:defRPr>
                <a:solidFill>
                  <a:schemeClr val="bg1"/>
                </a:solidFill>
              </a:defRPr>
            </a:lvl1pPr>
          </a:lstStyle>
          <a:p>
            <a:r>
              <a:rPr lang="en-GB"/>
              <a:t>Click to add pull-out text to this space</a:t>
            </a:r>
            <a:endParaRPr lang="en-US"/>
          </a:p>
        </p:txBody>
      </p:sp>
    </p:spTree>
    <p:extLst>
      <p:ext uri="{BB962C8B-B14F-4D97-AF65-F5344CB8AC3E}">
        <p14:creationId xmlns:p14="http://schemas.microsoft.com/office/powerpoint/2010/main" val="41958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7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1799"/>
            <a:ext cx="8229600" cy="631429"/>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346199"/>
            <a:ext cx="8229600" cy="3248423"/>
          </a:xfrm>
          <a:prstGeom prst="rect">
            <a:avLst/>
          </a:prstGeom>
        </p:spPr>
        <p:txBody>
          <a:bodyPr vert="horz" lIns="0" tIns="0" rIns="0" bIns="0" rtlCol="0">
            <a:normAutofit/>
          </a:body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990854642"/>
      </p:ext>
    </p:extLst>
  </p:cSld>
  <p:clrMap bg1="lt1" tx1="dk1" bg2="lt2" tx2="dk2" accent1="accent1" accent2="accent2" accent3="accent3" accent4="accent4" accent5="accent5" accent6="accent6" hlink="hlink" folHlink="folHlink"/>
  <p:sldLayoutIdLst>
    <p:sldLayoutId id="2147483656" r:id="rId1"/>
    <p:sldLayoutId id="2147483655" r:id="rId2"/>
    <p:sldLayoutId id="2147483657" r:id="rId3"/>
    <p:sldLayoutId id="2147483649" r:id="rId4"/>
    <p:sldLayoutId id="2147483658" r:id="rId5"/>
    <p:sldLayoutId id="2147483659" r:id="rId6"/>
    <p:sldLayoutId id="2147483662" r:id="rId7"/>
    <p:sldLayoutId id="2147483660" r:id="rId8"/>
    <p:sldLayoutId id="2147483661" r:id="rId9"/>
  </p:sldLayoutIdLst>
  <p:hf hdr="0" dt="0"/>
  <p:txStyles>
    <p:titleStyle>
      <a:lvl1pPr algn="l" defTabSz="199623" rtl="0" eaLnBrk="1" latinLnBrk="0" hangingPunct="1">
        <a:spcBef>
          <a:spcPct val="0"/>
        </a:spcBef>
        <a:buNone/>
        <a:defRPr sz="20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199623" rtl="0" eaLnBrk="1" latinLnBrk="0" hangingPunct="1">
        <a:spcBef>
          <a:spcPct val="20000"/>
        </a:spcBef>
        <a:buFont typeface="Arial"/>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199623" rtl="0" eaLnBrk="1" latinLnBrk="0" hangingPunct="1">
        <a:spcBef>
          <a:spcPct val="20000"/>
        </a:spcBef>
        <a:buFont typeface="Arial"/>
        <a:buNone/>
        <a:defRPr sz="1400" kern="1200">
          <a:solidFill>
            <a:schemeClr val="tx1"/>
          </a:solidFill>
          <a:latin typeface="Arial" panose="020B0604020202020204" pitchFamily="34" charset="0"/>
          <a:ea typeface="+mn-ea"/>
          <a:cs typeface="Arial" panose="020B0604020202020204" pitchFamily="34" charset="0"/>
        </a:defRPr>
      </a:lvl2pPr>
      <a:lvl3pPr marL="499056" indent="-99812" algn="l" defTabSz="199623" rtl="0" eaLnBrk="1" latinLnBrk="0" hangingPunct="1">
        <a:spcBef>
          <a:spcPct val="20000"/>
        </a:spcBef>
        <a:buFont typeface="Arial"/>
        <a:buChar char="•"/>
        <a:defRPr sz="1225" kern="1200">
          <a:solidFill>
            <a:schemeClr val="tx1"/>
          </a:solidFill>
          <a:latin typeface="Arial" panose="020B0604020202020204" pitchFamily="34" charset="0"/>
          <a:ea typeface="+mn-ea"/>
          <a:cs typeface="Arial" panose="020B0604020202020204" pitchFamily="34" charset="0"/>
        </a:defRPr>
      </a:lvl3pPr>
      <a:lvl4pPr marL="698678"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4pPr>
      <a:lvl5pPr marL="898301"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5pPr>
      <a:lvl6pPr marL="1097923" indent="-99812" algn="l" defTabSz="199623" rtl="0" eaLnBrk="1" latinLnBrk="0" hangingPunct="1">
        <a:spcBef>
          <a:spcPct val="20000"/>
        </a:spcBef>
        <a:buFont typeface="Arial"/>
        <a:buChar char="•"/>
        <a:defRPr sz="866" kern="1200">
          <a:solidFill>
            <a:schemeClr val="tx1"/>
          </a:solidFill>
          <a:latin typeface="+mn-lt"/>
          <a:ea typeface="+mn-ea"/>
          <a:cs typeface="+mn-cs"/>
        </a:defRPr>
      </a:lvl6pPr>
      <a:lvl7pPr marL="1297545" indent="-99812" algn="l" defTabSz="199623" rtl="0" eaLnBrk="1" latinLnBrk="0" hangingPunct="1">
        <a:spcBef>
          <a:spcPct val="20000"/>
        </a:spcBef>
        <a:buFont typeface="Arial"/>
        <a:buChar char="•"/>
        <a:defRPr sz="866" kern="1200">
          <a:solidFill>
            <a:schemeClr val="tx1"/>
          </a:solidFill>
          <a:latin typeface="+mn-lt"/>
          <a:ea typeface="+mn-ea"/>
          <a:cs typeface="+mn-cs"/>
        </a:defRPr>
      </a:lvl7pPr>
      <a:lvl8pPr marL="1497168" indent="-99812" algn="l" defTabSz="199623" rtl="0" eaLnBrk="1" latinLnBrk="0" hangingPunct="1">
        <a:spcBef>
          <a:spcPct val="20000"/>
        </a:spcBef>
        <a:buFont typeface="Arial"/>
        <a:buChar char="•"/>
        <a:defRPr sz="866" kern="1200">
          <a:solidFill>
            <a:schemeClr val="tx1"/>
          </a:solidFill>
          <a:latin typeface="+mn-lt"/>
          <a:ea typeface="+mn-ea"/>
          <a:cs typeface="+mn-cs"/>
        </a:defRPr>
      </a:lvl8pPr>
      <a:lvl9pPr marL="1696790" indent="-99812" algn="l" defTabSz="199623" rtl="0" eaLnBrk="1" latinLnBrk="0" hangingPunct="1">
        <a:spcBef>
          <a:spcPct val="20000"/>
        </a:spcBef>
        <a:buFont typeface="Arial"/>
        <a:buChar char="•"/>
        <a:defRPr sz="866" kern="1200">
          <a:solidFill>
            <a:schemeClr val="tx1"/>
          </a:solidFill>
          <a:latin typeface="+mn-lt"/>
          <a:ea typeface="+mn-ea"/>
          <a:cs typeface="+mn-cs"/>
        </a:defRPr>
      </a:lvl9pPr>
    </p:bodyStyle>
    <p:otherStyle>
      <a:defPPr>
        <a:defRPr lang="en-US"/>
      </a:defPPr>
      <a:lvl1pPr marL="0" algn="l" defTabSz="199623" rtl="0" eaLnBrk="1" latinLnBrk="0" hangingPunct="1">
        <a:defRPr sz="785" kern="1200">
          <a:solidFill>
            <a:schemeClr val="tx1"/>
          </a:solidFill>
          <a:latin typeface="+mn-lt"/>
          <a:ea typeface="+mn-ea"/>
          <a:cs typeface="+mn-cs"/>
        </a:defRPr>
      </a:lvl1pPr>
      <a:lvl2pPr marL="199623" algn="l" defTabSz="199623" rtl="0" eaLnBrk="1" latinLnBrk="0" hangingPunct="1">
        <a:defRPr sz="785" kern="1200">
          <a:solidFill>
            <a:schemeClr val="tx1"/>
          </a:solidFill>
          <a:latin typeface="+mn-lt"/>
          <a:ea typeface="+mn-ea"/>
          <a:cs typeface="+mn-cs"/>
        </a:defRPr>
      </a:lvl2pPr>
      <a:lvl3pPr marL="399244" algn="l" defTabSz="199623" rtl="0" eaLnBrk="1" latinLnBrk="0" hangingPunct="1">
        <a:defRPr sz="785" kern="1200">
          <a:solidFill>
            <a:schemeClr val="tx1"/>
          </a:solidFill>
          <a:latin typeface="+mn-lt"/>
          <a:ea typeface="+mn-ea"/>
          <a:cs typeface="+mn-cs"/>
        </a:defRPr>
      </a:lvl3pPr>
      <a:lvl4pPr marL="598867" algn="l" defTabSz="199623" rtl="0" eaLnBrk="1" latinLnBrk="0" hangingPunct="1">
        <a:defRPr sz="785" kern="1200">
          <a:solidFill>
            <a:schemeClr val="tx1"/>
          </a:solidFill>
          <a:latin typeface="+mn-lt"/>
          <a:ea typeface="+mn-ea"/>
          <a:cs typeface="+mn-cs"/>
        </a:defRPr>
      </a:lvl4pPr>
      <a:lvl5pPr marL="798490" algn="l" defTabSz="199623" rtl="0" eaLnBrk="1" latinLnBrk="0" hangingPunct="1">
        <a:defRPr sz="785" kern="1200">
          <a:solidFill>
            <a:schemeClr val="tx1"/>
          </a:solidFill>
          <a:latin typeface="+mn-lt"/>
          <a:ea typeface="+mn-ea"/>
          <a:cs typeface="+mn-cs"/>
        </a:defRPr>
      </a:lvl5pPr>
      <a:lvl6pPr marL="998112" algn="l" defTabSz="199623" rtl="0" eaLnBrk="1" latinLnBrk="0" hangingPunct="1">
        <a:defRPr sz="785" kern="1200">
          <a:solidFill>
            <a:schemeClr val="tx1"/>
          </a:solidFill>
          <a:latin typeface="+mn-lt"/>
          <a:ea typeface="+mn-ea"/>
          <a:cs typeface="+mn-cs"/>
        </a:defRPr>
      </a:lvl6pPr>
      <a:lvl7pPr marL="1197734" algn="l" defTabSz="199623" rtl="0" eaLnBrk="1" latinLnBrk="0" hangingPunct="1">
        <a:defRPr sz="785" kern="1200">
          <a:solidFill>
            <a:schemeClr val="tx1"/>
          </a:solidFill>
          <a:latin typeface="+mn-lt"/>
          <a:ea typeface="+mn-ea"/>
          <a:cs typeface="+mn-cs"/>
        </a:defRPr>
      </a:lvl7pPr>
      <a:lvl8pPr marL="1397357" algn="l" defTabSz="199623" rtl="0" eaLnBrk="1" latinLnBrk="0" hangingPunct="1">
        <a:defRPr sz="785" kern="1200">
          <a:solidFill>
            <a:schemeClr val="tx1"/>
          </a:solidFill>
          <a:latin typeface="+mn-lt"/>
          <a:ea typeface="+mn-ea"/>
          <a:cs typeface="+mn-cs"/>
        </a:defRPr>
      </a:lvl8pPr>
      <a:lvl9pPr marL="1596979" algn="l" defTabSz="199623" rtl="0" eaLnBrk="1" latinLnBrk="0" hangingPunct="1">
        <a:defRPr sz="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61FF-152A-F946-B39F-9992A545D1F8}"/>
              </a:ext>
            </a:extLst>
          </p:cNvPr>
          <p:cNvSpPr>
            <a:spLocks noGrp="1"/>
          </p:cNvSpPr>
          <p:nvPr>
            <p:ph type="title"/>
          </p:nvPr>
        </p:nvSpPr>
        <p:spPr/>
        <p:txBody>
          <a:bodyPr/>
          <a:lstStyle/>
          <a:p>
            <a:r>
              <a:rPr lang="en-US" dirty="0"/>
              <a:t>高层次快照</a:t>
            </a:r>
          </a:p>
        </p:txBody>
      </p:sp>
      <p:sp>
        <p:nvSpPr>
          <p:cNvPr id="3" name="Text Placeholder 2">
            <a:extLst>
              <a:ext uri="{FF2B5EF4-FFF2-40B4-BE49-F238E27FC236}">
                <a16:creationId xmlns:a16="http://schemas.microsoft.com/office/drawing/2014/main" id="{78D1EA31-FF27-F648-8CA8-E486FAA0B41C}"/>
              </a:ext>
            </a:extLst>
          </p:cNvPr>
          <p:cNvSpPr>
            <a:spLocks noGrp="1"/>
          </p:cNvSpPr>
          <p:nvPr>
            <p:ph type="body" sz="quarter" idx="10"/>
          </p:nvPr>
        </p:nvSpPr>
        <p:spPr>
          <a:xfrm>
            <a:off x="477594" y="4495509"/>
            <a:ext cx="7193205" cy="184666"/>
          </a:xfrm>
        </p:spPr>
        <p:txBody>
          <a:bodyPr vert="horz" wrap="square" lIns="0" tIns="0" rIns="0" bIns="0" rtlCol="0" anchor="t">
            <a:spAutoFit/>
          </a:bodyPr>
          <a:lstStyle/>
          <a:p>
            <a:endParaRPr lang="en-US"/>
          </a:p>
        </p:txBody>
      </p:sp>
      <p:sp>
        <p:nvSpPr>
          <p:cNvPr id="7" name="Text Placeholder 6">
            <a:extLst>
              <a:ext uri="{FF2B5EF4-FFF2-40B4-BE49-F238E27FC236}">
                <a16:creationId xmlns:a16="http://schemas.microsoft.com/office/drawing/2014/main" id="{A235042C-757C-D645-A187-9245D1287D5A}"/>
              </a:ext>
            </a:extLst>
          </p:cNvPr>
          <p:cNvSpPr>
            <a:spLocks noGrp="1"/>
          </p:cNvSpPr>
          <p:nvPr>
            <p:ph type="body" sz="quarter" idx="11"/>
          </p:nvPr>
        </p:nvSpPr>
        <p:spPr/>
        <p:txBody>
          <a:bodyPr/>
          <a:lstStyle/>
          <a:p>
            <a:r>
              <a:rPr lang="zh-CN" altLang="en-US" dirty="0"/>
              <a:t>五大战略目标和战略草案</a:t>
            </a:r>
          </a:p>
          <a:p>
            <a:endParaRPr lang="en-US" dirty="0"/>
          </a:p>
        </p:txBody>
      </p:sp>
    </p:spTree>
    <p:extLst>
      <p:ext uri="{BB962C8B-B14F-4D97-AF65-F5344CB8AC3E}">
        <p14:creationId xmlns:p14="http://schemas.microsoft.com/office/powerpoint/2010/main" val="20898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90A029-C2A3-4E5F-BA79-19E27F98129C}"/>
              </a:ext>
            </a:extLst>
          </p:cNvPr>
          <p:cNvSpPr>
            <a:spLocks noGrp="1"/>
          </p:cNvSpPr>
          <p:nvPr>
            <p:ph type="body" sz="quarter" idx="10"/>
          </p:nvPr>
        </p:nvSpPr>
        <p:spPr/>
        <p:txBody>
          <a:bodyPr/>
          <a:lstStyle/>
          <a:p>
            <a:r>
              <a:rPr lang="zh-CN" altLang="en-US" dirty="0"/>
              <a:t>基础设施战略</a:t>
            </a:r>
            <a:r>
              <a:rPr lang="en-US" altLang="zh-CN" dirty="0"/>
              <a:t>--</a:t>
            </a:r>
            <a:r>
              <a:rPr lang="zh-CN" altLang="en-US" dirty="0"/>
              <a:t>战略目标和战略</a:t>
            </a:r>
          </a:p>
        </p:txBody>
      </p:sp>
      <p:graphicFrame>
        <p:nvGraphicFramePr>
          <p:cNvPr id="6" name="Diagram 5">
            <a:extLst>
              <a:ext uri="{FF2B5EF4-FFF2-40B4-BE49-F238E27FC236}">
                <a16:creationId xmlns:a16="http://schemas.microsoft.com/office/drawing/2014/main" id="{80D3BC64-7B6C-4764-843A-FE6E0FC6A2BA}"/>
              </a:ext>
            </a:extLst>
          </p:cNvPr>
          <p:cNvGraphicFramePr/>
          <p:nvPr>
            <p:extLst>
              <p:ext uri="{D42A27DB-BD31-4B8C-83A1-F6EECF244321}">
                <p14:modId xmlns:p14="http://schemas.microsoft.com/office/powerpoint/2010/main" val="4079453758"/>
              </p:ext>
            </p:extLst>
          </p:nvPr>
        </p:nvGraphicFramePr>
        <p:xfrm>
          <a:off x="342825" y="1393983"/>
          <a:ext cx="8216679" cy="3532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646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E16B0C-5D6C-2246-9CC3-E264ABF99855}"/>
              </a:ext>
            </a:extLst>
          </p:cNvPr>
          <p:cNvSpPr>
            <a:spLocks noGrp="1"/>
          </p:cNvSpPr>
          <p:nvPr>
            <p:ph type="body" sz="quarter" idx="21"/>
          </p:nvPr>
        </p:nvSpPr>
        <p:spPr>
          <a:xfrm>
            <a:off x="505290" y="453905"/>
            <a:ext cx="8133419" cy="307777"/>
          </a:xfrm>
          <a:solidFill>
            <a:schemeClr val="accent2"/>
          </a:solidFill>
          <a:ln>
            <a:noFill/>
          </a:ln>
        </p:spPr>
        <p:style>
          <a:lnRef idx="0">
            <a:scrgbClr r="0" g="0" b="0"/>
          </a:lnRef>
          <a:fillRef idx="0">
            <a:scrgbClr r="0" g="0" b="0"/>
          </a:fillRef>
          <a:effectRef idx="0">
            <a:scrgbClr r="0" g="0" b="0"/>
          </a:effectRef>
          <a:fontRef idx="minor">
            <a:schemeClr val="lt1"/>
          </a:fontRef>
        </p:style>
        <p:txBody>
          <a:bodyPr/>
          <a:lstStyle/>
          <a:p>
            <a:r>
              <a:rPr lang="zh-CN" altLang="en-US" dirty="0"/>
              <a:t>经济发展战略 </a:t>
            </a:r>
            <a:r>
              <a:rPr lang="en-US" altLang="zh-CN" dirty="0"/>
              <a:t>- </a:t>
            </a:r>
            <a:r>
              <a:rPr lang="zh-CN" altLang="en-US" dirty="0"/>
              <a:t>战略目标和战略</a:t>
            </a:r>
          </a:p>
        </p:txBody>
      </p:sp>
      <p:graphicFrame>
        <p:nvGraphicFramePr>
          <p:cNvPr id="6" name="Diagram 5">
            <a:extLst>
              <a:ext uri="{FF2B5EF4-FFF2-40B4-BE49-F238E27FC236}">
                <a16:creationId xmlns:a16="http://schemas.microsoft.com/office/drawing/2014/main" id="{78ED2AFB-760B-4554-849F-31C12ADB2237}"/>
              </a:ext>
            </a:extLst>
          </p:cNvPr>
          <p:cNvGraphicFramePr/>
          <p:nvPr>
            <p:extLst>
              <p:ext uri="{D42A27DB-BD31-4B8C-83A1-F6EECF244321}">
                <p14:modId xmlns:p14="http://schemas.microsoft.com/office/powerpoint/2010/main" val="599208533"/>
              </p:ext>
            </p:extLst>
          </p:nvPr>
        </p:nvGraphicFramePr>
        <p:xfrm>
          <a:off x="468974" y="1046948"/>
          <a:ext cx="7957574" cy="3661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056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9C0D55-1C77-1C49-ADE0-E74470901C73}"/>
              </a:ext>
            </a:extLst>
          </p:cNvPr>
          <p:cNvSpPr>
            <a:spLocks noGrp="1"/>
          </p:cNvSpPr>
          <p:nvPr>
            <p:ph type="body" sz="quarter" idx="21"/>
          </p:nvPr>
        </p:nvSpPr>
        <p:spPr>
          <a:xfrm>
            <a:off x="538248" y="453496"/>
            <a:ext cx="7945183" cy="307777"/>
          </a:xfrm>
          <a:solidFill>
            <a:schemeClr val="accent3"/>
          </a:solidFill>
          <a:ln>
            <a:noFill/>
          </a:ln>
        </p:spPr>
        <p:style>
          <a:lnRef idx="0">
            <a:scrgbClr r="0" g="0" b="0"/>
          </a:lnRef>
          <a:fillRef idx="0">
            <a:scrgbClr r="0" g="0" b="0"/>
          </a:fillRef>
          <a:effectRef idx="0">
            <a:scrgbClr r="0" g="0" b="0"/>
          </a:effectRef>
          <a:fontRef idx="minor">
            <a:schemeClr val="lt1"/>
          </a:fontRef>
        </p:style>
        <p:txBody>
          <a:bodyPr/>
          <a:lstStyle/>
          <a:p>
            <a:r>
              <a:rPr lang="zh-CN" altLang="en-US" dirty="0"/>
              <a:t>环境战略</a:t>
            </a:r>
            <a:r>
              <a:rPr lang="en-US" altLang="zh-CN" dirty="0"/>
              <a:t>--</a:t>
            </a:r>
            <a:r>
              <a:rPr lang="zh-CN" altLang="en-US" dirty="0"/>
              <a:t>战略目标和战略</a:t>
            </a:r>
          </a:p>
        </p:txBody>
      </p:sp>
      <p:graphicFrame>
        <p:nvGraphicFramePr>
          <p:cNvPr id="6" name="Diagram 5">
            <a:extLst>
              <a:ext uri="{FF2B5EF4-FFF2-40B4-BE49-F238E27FC236}">
                <a16:creationId xmlns:a16="http://schemas.microsoft.com/office/drawing/2014/main" id="{4C15F769-3696-48C6-B4B4-26CC75F4D8E5}"/>
              </a:ext>
            </a:extLst>
          </p:cNvPr>
          <p:cNvGraphicFramePr/>
          <p:nvPr>
            <p:extLst>
              <p:ext uri="{D42A27DB-BD31-4B8C-83A1-F6EECF244321}">
                <p14:modId xmlns:p14="http://schemas.microsoft.com/office/powerpoint/2010/main" val="1541260357"/>
              </p:ext>
            </p:extLst>
          </p:nvPr>
        </p:nvGraphicFramePr>
        <p:xfrm>
          <a:off x="468975" y="1003701"/>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64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D35AF4-418A-AD41-AF99-40D3B2F66CA2}"/>
              </a:ext>
            </a:extLst>
          </p:cNvPr>
          <p:cNvSpPr>
            <a:spLocks noGrp="1"/>
          </p:cNvSpPr>
          <p:nvPr>
            <p:ph type="body" sz="quarter" idx="21"/>
          </p:nvPr>
        </p:nvSpPr>
        <p:spPr>
          <a:xfrm>
            <a:off x="460586" y="607385"/>
            <a:ext cx="8418250" cy="307777"/>
          </a:xfrm>
          <a:solidFill>
            <a:schemeClr val="accent1"/>
          </a:solidFill>
          <a:ln>
            <a:noFill/>
          </a:ln>
        </p:spPr>
        <p:style>
          <a:lnRef idx="0">
            <a:scrgbClr r="0" g="0" b="0"/>
          </a:lnRef>
          <a:fillRef idx="0">
            <a:scrgbClr r="0" g="0" b="0"/>
          </a:fillRef>
          <a:effectRef idx="0">
            <a:scrgbClr r="0" g="0" b="0"/>
          </a:effectRef>
          <a:fontRef idx="minor">
            <a:schemeClr val="lt1"/>
          </a:fontRef>
        </p:style>
        <p:txBody>
          <a:bodyPr vert="horz" wrap="square" lIns="0" tIns="0" rIns="0" bIns="0" rtlCol="0" anchor="t">
            <a:spAutoFit/>
          </a:bodyPr>
          <a:lstStyle/>
          <a:p>
            <a:r>
              <a:rPr lang="zh-CN" altLang="en-US" dirty="0"/>
              <a:t>健康和福祉战略</a:t>
            </a:r>
            <a:r>
              <a:rPr lang="en-US" altLang="zh-CN" dirty="0"/>
              <a:t>--</a:t>
            </a:r>
            <a:r>
              <a:rPr lang="zh-CN" altLang="en-US" dirty="0"/>
              <a:t>战略目标和战略</a:t>
            </a:r>
          </a:p>
        </p:txBody>
      </p:sp>
      <p:graphicFrame>
        <p:nvGraphicFramePr>
          <p:cNvPr id="4" name="Diagram 3">
            <a:extLst>
              <a:ext uri="{FF2B5EF4-FFF2-40B4-BE49-F238E27FC236}">
                <a16:creationId xmlns:a16="http://schemas.microsoft.com/office/drawing/2014/main" id="{50FD0027-F18A-4EE3-ADCF-C5AF55CE4BB7}"/>
              </a:ext>
            </a:extLst>
          </p:cNvPr>
          <p:cNvGraphicFramePr/>
          <p:nvPr>
            <p:extLst>
              <p:ext uri="{D42A27DB-BD31-4B8C-83A1-F6EECF244321}">
                <p14:modId xmlns:p14="http://schemas.microsoft.com/office/powerpoint/2010/main" val="1559084344"/>
              </p:ext>
            </p:extLst>
          </p:nvPr>
        </p:nvGraphicFramePr>
        <p:xfrm>
          <a:off x="460586" y="1170051"/>
          <a:ext cx="8100449" cy="3851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34178"/>
      </p:ext>
    </p:extLst>
  </p:cSld>
  <p:clrMapOvr>
    <a:masterClrMapping/>
  </p:clrMapOvr>
</p:sld>
</file>

<file path=ppt/theme/theme1.xml><?xml version="1.0" encoding="utf-8"?>
<a:theme xmlns:a="http://schemas.openxmlformats.org/drawingml/2006/main" name="Default Theme">
  <a:themeElements>
    <a:clrScheme name="City of Casey">
      <a:dk1>
        <a:srgbClr val="233340"/>
      </a:dk1>
      <a:lt1>
        <a:srgbClr val="FEFFFE"/>
      </a:lt1>
      <a:dk2>
        <a:srgbClr val="41586F"/>
      </a:dk2>
      <a:lt2>
        <a:srgbClr val="F4F6F0"/>
      </a:lt2>
      <a:accent1>
        <a:srgbClr val="B9D376"/>
      </a:accent1>
      <a:accent2>
        <a:srgbClr val="44B7A2"/>
      </a:accent2>
      <a:accent3>
        <a:srgbClr val="59BEDB"/>
      </a:accent3>
      <a:accent4>
        <a:srgbClr val="87C7CE"/>
      </a:accent4>
      <a:accent5>
        <a:srgbClr val="EA6D9F"/>
      </a:accent5>
      <a:accent6>
        <a:srgbClr val="F59270"/>
      </a:accent6>
      <a:hlink>
        <a:srgbClr val="F5D06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Casey_Powerpoint_Template_basic.pptx" id="{F1D6EF13-1BB9-4965-AE5F-C05D578E631A}" vid="{EBDD99C4-B3D3-4F58-BD48-B62D58F88C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0A0B0D2A3D9448B3044C0C932C5B11" ma:contentTypeVersion="15" ma:contentTypeDescription="Create a new document." ma:contentTypeScope="" ma:versionID="e8a752eb65cd368f9d3bb93f4e3cce77">
  <xsd:schema xmlns:xsd="http://www.w3.org/2001/XMLSchema" xmlns:xs="http://www.w3.org/2001/XMLSchema" xmlns:p="http://schemas.microsoft.com/office/2006/metadata/properties" xmlns:ns2="b2135843-7690-469a-955d-2dd27fe5bfde" xmlns:ns3="f631282a-67d7-45d1-a8a5-9c57e8cc48f0" targetNamespace="http://schemas.microsoft.com/office/2006/metadata/properties" ma:root="true" ma:fieldsID="6696996394d0977df7383d91fa17ea1c" ns2:_="" ns3:_="">
    <xsd:import namespace="b2135843-7690-469a-955d-2dd27fe5bfde"/>
    <xsd:import namespace="f631282a-67d7-45d1-a8a5-9c57e8cc48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35843-7690-469a-955d-2dd27fe5bf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31282a-67d7-45d1-a8a5-9c57e8cc48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b2135843-7690-469a-955d-2dd27fe5bfde" xsi:nil="true"/>
    <SharedWithUsers xmlns="f631282a-67d7-45d1-a8a5-9c57e8cc48f0">
      <UserInfo>
        <DisplayName>Luke Axelby</DisplayName>
        <AccountId>398</AccountId>
        <AccountType/>
      </UserInfo>
    </SharedWithUsers>
  </documentManagement>
</p:properties>
</file>

<file path=customXml/itemProps1.xml><?xml version="1.0" encoding="utf-8"?>
<ds:datastoreItem xmlns:ds="http://schemas.openxmlformats.org/officeDocument/2006/customXml" ds:itemID="{8B2587ED-4619-4626-AF7C-5F3B5C786702}">
  <ds:schemaRefs>
    <ds:schemaRef ds:uri="http://schemas.microsoft.com/sharepoint/v3/contenttype/forms"/>
  </ds:schemaRefs>
</ds:datastoreItem>
</file>

<file path=customXml/itemProps2.xml><?xml version="1.0" encoding="utf-8"?>
<ds:datastoreItem xmlns:ds="http://schemas.openxmlformats.org/officeDocument/2006/customXml" ds:itemID="{4A64DC74-F71C-4813-BD70-EBBA4FFB339C}">
  <ds:schemaRefs>
    <ds:schemaRef ds:uri="b2135843-7690-469a-955d-2dd27fe5bfde"/>
    <ds:schemaRef ds:uri="f631282a-67d7-45d1-a8a5-9c57e8cc48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3.xml><?xml version="1.0" encoding="utf-8"?>
<ds:datastoreItem xmlns:ds="http://schemas.openxmlformats.org/officeDocument/2006/customXml" ds:itemID="{76E7197E-FD19-4F9E-B197-B52821BE0F21}">
  <ds:schemaRefs>
    <ds:schemaRef ds:uri="b2135843-7690-469a-955d-2dd27fe5bfde"/>
    <ds:schemaRef ds:uri="f631282a-67d7-45d1-a8a5-9c57e8cc48f0"/>
    <ds:schemaRef ds:uri="http://schemas.microsoft.com/office/2006/metadata/properties"/>
    <ds:schemaRef ds:uri="http://schemas.microsoft.com/office/infopath/2007/PartnerControls"/>
    <ds:schemaRef ds:uri="http://www.w3.org/2000/xmlns/"/>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Casey_Powerpoint_Template_basic</Template>
  <TotalTime>1374</TotalTime>
  <Words>2676</Words>
  <Application>Microsoft Office PowerPoint</Application>
  <PresentationFormat>On-screen Show (16:9)</PresentationFormat>
  <Paragraphs>94</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Default Theme</vt:lpstr>
      <vt:lpstr>高层次快照</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Summary</dc:title>
  <dc:creator>Harj Sarai</dc:creator>
  <cp:lastModifiedBy>Damir Cato</cp:lastModifiedBy>
  <cp:revision>26</cp:revision>
  <dcterms:created xsi:type="dcterms:W3CDTF">2021-08-05T05:40:14Z</dcterms:created>
  <dcterms:modified xsi:type="dcterms:W3CDTF">2021-08-24T06:39:26Z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0x010100160A0B0D2A3D9448B3044C0C932C5B11</vt:lpwstr>
  </property>
</Properties>
</file>